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53"/>
  </p:notesMasterIdLst>
  <p:sldIdLst>
    <p:sldId id="257" r:id="rId2"/>
    <p:sldId id="272" r:id="rId3"/>
    <p:sldId id="271" r:id="rId4"/>
    <p:sldId id="277" r:id="rId5"/>
    <p:sldId id="302" r:id="rId6"/>
    <p:sldId id="258" r:id="rId7"/>
    <p:sldId id="275" r:id="rId8"/>
    <p:sldId id="274" r:id="rId9"/>
    <p:sldId id="265" r:id="rId10"/>
    <p:sldId id="307" r:id="rId11"/>
    <p:sldId id="266" r:id="rId12"/>
    <p:sldId id="268" r:id="rId13"/>
    <p:sldId id="267" r:id="rId14"/>
    <p:sldId id="269" r:id="rId15"/>
    <p:sldId id="276" r:id="rId16"/>
    <p:sldId id="256" r:id="rId17"/>
    <p:sldId id="301" r:id="rId18"/>
    <p:sldId id="278" r:id="rId19"/>
    <p:sldId id="304" r:id="rId20"/>
    <p:sldId id="279" r:id="rId21"/>
    <p:sldId id="280" r:id="rId22"/>
    <p:sldId id="281" r:id="rId23"/>
    <p:sldId id="282" r:id="rId24"/>
    <p:sldId id="284" r:id="rId25"/>
    <p:sldId id="259" r:id="rId26"/>
    <p:sldId id="260" r:id="rId27"/>
    <p:sldId id="261" r:id="rId28"/>
    <p:sldId id="262" r:id="rId29"/>
    <p:sldId id="263" r:id="rId30"/>
    <p:sldId id="264" r:id="rId31"/>
    <p:sldId id="308" r:id="rId32"/>
    <p:sldId id="283" r:id="rId33"/>
    <p:sldId id="286" r:id="rId34"/>
    <p:sldId id="288" r:id="rId35"/>
    <p:sldId id="305" r:id="rId36"/>
    <p:sldId id="289" r:id="rId37"/>
    <p:sldId id="290" r:id="rId38"/>
    <p:sldId id="291" r:id="rId39"/>
    <p:sldId id="285" r:id="rId40"/>
    <p:sldId id="292" r:id="rId41"/>
    <p:sldId id="293" r:id="rId42"/>
    <p:sldId id="294" r:id="rId43"/>
    <p:sldId id="295" r:id="rId44"/>
    <p:sldId id="296" r:id="rId45"/>
    <p:sldId id="306" r:id="rId46"/>
    <p:sldId id="297" r:id="rId47"/>
    <p:sldId id="298" r:id="rId48"/>
    <p:sldId id="299" r:id="rId49"/>
    <p:sldId id="309" r:id="rId50"/>
    <p:sldId id="300" r:id="rId51"/>
    <p:sldId id="27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577"/>
  </p:normalViewPr>
  <p:slideViewPr>
    <p:cSldViewPr snapToGrid="0" snapToObjects="1">
      <p:cViewPr varScale="1">
        <p:scale>
          <a:sx n="116" d="100"/>
          <a:sy n="116" d="100"/>
        </p:scale>
        <p:origin x="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A1E48-EA0C-0D49-985F-DBD64E9BCD03}" type="datetimeFigureOut">
              <a:rPr lang="en-US" smtClean="0"/>
              <a:t>2/16/22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2B82C-A30E-AD4F-B3D7-5DC06560FFBF}" type="slidenum">
              <a:rPr lang="en-US" smtClean="0"/>
              <a:t>‹#›</a:t>
            </a:fld>
            <a:endParaRPr lang="en-US" dirty="0"/>
          </a:p>
        </p:txBody>
      </p:sp>
    </p:spTree>
    <p:extLst>
      <p:ext uri="{BB962C8B-B14F-4D97-AF65-F5344CB8AC3E}">
        <p14:creationId xmlns:p14="http://schemas.microsoft.com/office/powerpoint/2010/main" val="195789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2B82C-A30E-AD4F-B3D7-5DC06560FFBF}" type="slidenum">
              <a:rPr lang="en-US" smtClean="0"/>
              <a:t>19</a:t>
            </a:fld>
            <a:endParaRPr lang="en-US" dirty="0"/>
          </a:p>
        </p:txBody>
      </p:sp>
    </p:spTree>
    <p:extLst>
      <p:ext uri="{BB962C8B-B14F-4D97-AF65-F5344CB8AC3E}">
        <p14:creationId xmlns:p14="http://schemas.microsoft.com/office/powerpoint/2010/main" val="63160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2B82C-A30E-AD4F-B3D7-5DC06560FFBF}" type="slidenum">
              <a:rPr lang="en-US" smtClean="0"/>
              <a:t>47</a:t>
            </a:fld>
            <a:endParaRPr lang="en-US"/>
          </a:p>
        </p:txBody>
      </p:sp>
    </p:spTree>
    <p:extLst>
      <p:ext uri="{BB962C8B-B14F-4D97-AF65-F5344CB8AC3E}">
        <p14:creationId xmlns:p14="http://schemas.microsoft.com/office/powerpoint/2010/main" val="675859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095E-9027-AA49-8BC3-E2198E50DF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A162E7-EC58-3B4C-BC40-1E3A55094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AD33B5-BBF9-4E43-BAF0-B3E6FF4F09CA}"/>
              </a:ext>
            </a:extLst>
          </p:cNvPr>
          <p:cNvSpPr>
            <a:spLocks noGrp="1"/>
          </p:cNvSpPr>
          <p:nvPr>
            <p:ph type="dt" sz="half" idx="10"/>
          </p:nvPr>
        </p:nvSpPr>
        <p:spPr/>
        <p:txBody>
          <a:bodyPr/>
          <a:lstStyle/>
          <a:p>
            <a:fld id="{E5B8C61C-B73F-814F-B787-D84D065942A8}" type="datetime1">
              <a:rPr lang="en-US" smtClean="0"/>
              <a:t>2/16/22</a:t>
            </a:fld>
            <a:endParaRPr lang="en-US" dirty="0"/>
          </a:p>
        </p:txBody>
      </p:sp>
      <p:sp>
        <p:nvSpPr>
          <p:cNvPr id="5" name="Footer Placeholder 4">
            <a:extLst>
              <a:ext uri="{FF2B5EF4-FFF2-40B4-BE49-F238E27FC236}">
                <a16:creationId xmlns:a16="http://schemas.microsoft.com/office/drawing/2014/main" id="{B737D42A-C35E-6740-A106-483CAC24CB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AC112F-CE89-4345-9E5F-5E6001CAAAC8}"/>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61878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61B7-865F-4D49-85A3-A7BF4CB6C8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4065E9-25C9-2348-983E-AD14097D73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875CE-EFF0-0D4F-924C-08B6F4C80216}"/>
              </a:ext>
            </a:extLst>
          </p:cNvPr>
          <p:cNvSpPr>
            <a:spLocks noGrp="1"/>
          </p:cNvSpPr>
          <p:nvPr>
            <p:ph type="dt" sz="half" idx="10"/>
          </p:nvPr>
        </p:nvSpPr>
        <p:spPr/>
        <p:txBody>
          <a:bodyPr/>
          <a:lstStyle/>
          <a:p>
            <a:fld id="{49B2B417-4244-CC45-83BC-F747D1B0C398}" type="datetime1">
              <a:rPr lang="en-US" smtClean="0"/>
              <a:t>2/16/22</a:t>
            </a:fld>
            <a:endParaRPr lang="en-US" dirty="0"/>
          </a:p>
        </p:txBody>
      </p:sp>
      <p:sp>
        <p:nvSpPr>
          <p:cNvPr id="5" name="Footer Placeholder 4">
            <a:extLst>
              <a:ext uri="{FF2B5EF4-FFF2-40B4-BE49-F238E27FC236}">
                <a16:creationId xmlns:a16="http://schemas.microsoft.com/office/drawing/2014/main" id="{8B1B28DF-6697-CA41-8DB9-65B18602F1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E5C39A-9A39-A04A-8D75-FF35830C5F02}"/>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317408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5479BE-93C2-3E41-A79D-8F56D0C735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7714BD-9D32-9E4D-B9AA-759961C39D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ECC09-C31E-E24D-B622-DBEC37000F02}"/>
              </a:ext>
            </a:extLst>
          </p:cNvPr>
          <p:cNvSpPr>
            <a:spLocks noGrp="1"/>
          </p:cNvSpPr>
          <p:nvPr>
            <p:ph type="dt" sz="half" idx="10"/>
          </p:nvPr>
        </p:nvSpPr>
        <p:spPr/>
        <p:txBody>
          <a:bodyPr/>
          <a:lstStyle/>
          <a:p>
            <a:fld id="{6EE9F575-65E5-4046-A7F7-9DEA4405E43E}" type="datetime1">
              <a:rPr lang="en-US" smtClean="0"/>
              <a:t>2/16/22</a:t>
            </a:fld>
            <a:endParaRPr lang="en-US" dirty="0"/>
          </a:p>
        </p:txBody>
      </p:sp>
      <p:sp>
        <p:nvSpPr>
          <p:cNvPr id="5" name="Footer Placeholder 4">
            <a:extLst>
              <a:ext uri="{FF2B5EF4-FFF2-40B4-BE49-F238E27FC236}">
                <a16:creationId xmlns:a16="http://schemas.microsoft.com/office/drawing/2014/main" id="{0E79B0F2-1736-B84A-8BBE-0792B462D8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F963E8-D53A-9A4C-B83D-C89B1B3F05AC}"/>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2046754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0D8B-F164-DE4A-9BB8-5D3D5E1B0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ECC293-9670-F84B-BBB4-EF61C41728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48B9F-5759-0145-9402-0C1F9D8AB3C6}"/>
              </a:ext>
            </a:extLst>
          </p:cNvPr>
          <p:cNvSpPr>
            <a:spLocks noGrp="1"/>
          </p:cNvSpPr>
          <p:nvPr>
            <p:ph type="dt" sz="half" idx="10"/>
          </p:nvPr>
        </p:nvSpPr>
        <p:spPr/>
        <p:txBody>
          <a:bodyPr/>
          <a:lstStyle/>
          <a:p>
            <a:fld id="{A0695B51-9CB9-2043-BB4C-0500250CA89E}" type="datetime1">
              <a:rPr lang="en-US" smtClean="0"/>
              <a:t>2/16/22</a:t>
            </a:fld>
            <a:endParaRPr lang="en-US" dirty="0"/>
          </a:p>
        </p:txBody>
      </p:sp>
      <p:sp>
        <p:nvSpPr>
          <p:cNvPr id="5" name="Footer Placeholder 4">
            <a:extLst>
              <a:ext uri="{FF2B5EF4-FFF2-40B4-BE49-F238E27FC236}">
                <a16:creationId xmlns:a16="http://schemas.microsoft.com/office/drawing/2014/main" id="{B1919D2B-F52A-6544-9E26-AF195347FA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F2680D-2172-144E-A958-7609E4B98BED}"/>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56015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8026-1930-1847-B7B7-620D569160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AE7745-E1B9-4E4E-97CA-119753D43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9213-C783-6E46-8594-B561BE495827}"/>
              </a:ext>
            </a:extLst>
          </p:cNvPr>
          <p:cNvSpPr>
            <a:spLocks noGrp="1"/>
          </p:cNvSpPr>
          <p:nvPr>
            <p:ph type="dt" sz="half" idx="10"/>
          </p:nvPr>
        </p:nvSpPr>
        <p:spPr/>
        <p:txBody>
          <a:bodyPr/>
          <a:lstStyle/>
          <a:p>
            <a:fld id="{C8AB1ACC-4523-C44B-A875-08026EA7BF2C}" type="datetime1">
              <a:rPr lang="en-US" smtClean="0"/>
              <a:t>2/16/22</a:t>
            </a:fld>
            <a:endParaRPr lang="en-US" dirty="0"/>
          </a:p>
        </p:txBody>
      </p:sp>
      <p:sp>
        <p:nvSpPr>
          <p:cNvPr id="5" name="Footer Placeholder 4">
            <a:extLst>
              <a:ext uri="{FF2B5EF4-FFF2-40B4-BE49-F238E27FC236}">
                <a16:creationId xmlns:a16="http://schemas.microsoft.com/office/drawing/2014/main" id="{7E16E93C-C603-E543-83F8-B7D7F5B919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2CB7F1-9675-2642-B101-DBD22130AAA6}"/>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320016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7C89-BFA9-E343-B59E-52F233D2EC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9E20FC-21C6-9747-92E3-48E26D9B76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6F395-C8BB-2645-A092-8961CEBE12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385CAE-7526-DC49-8D76-F888F8B777B2}"/>
              </a:ext>
            </a:extLst>
          </p:cNvPr>
          <p:cNvSpPr>
            <a:spLocks noGrp="1"/>
          </p:cNvSpPr>
          <p:nvPr>
            <p:ph type="dt" sz="half" idx="10"/>
          </p:nvPr>
        </p:nvSpPr>
        <p:spPr/>
        <p:txBody>
          <a:bodyPr/>
          <a:lstStyle/>
          <a:p>
            <a:fld id="{C1DACFF0-1476-C944-98DC-93CDCB8F0D79}" type="datetime1">
              <a:rPr lang="en-US" smtClean="0"/>
              <a:t>2/16/22</a:t>
            </a:fld>
            <a:endParaRPr lang="en-US" dirty="0"/>
          </a:p>
        </p:txBody>
      </p:sp>
      <p:sp>
        <p:nvSpPr>
          <p:cNvPr id="6" name="Footer Placeholder 5">
            <a:extLst>
              <a:ext uri="{FF2B5EF4-FFF2-40B4-BE49-F238E27FC236}">
                <a16:creationId xmlns:a16="http://schemas.microsoft.com/office/drawing/2014/main" id="{DB3DE8A4-7924-A145-81BA-D6CA6D63D6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8EF2FB-7B0B-A145-B4A1-AA18357E8D6E}"/>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421706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4567-A892-E14D-87B7-D5BB626F35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C162D9-CD28-9D43-A6A0-2545EC02C6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2D327-8781-3941-91D0-D9B9E3F9EB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1E09B6-BD5E-2E46-9DCF-60E3D6E06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E36645-DB5E-5E44-AB09-6338391F9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79E53D-217A-5542-82C1-ED05B2677104}"/>
              </a:ext>
            </a:extLst>
          </p:cNvPr>
          <p:cNvSpPr>
            <a:spLocks noGrp="1"/>
          </p:cNvSpPr>
          <p:nvPr>
            <p:ph type="dt" sz="half" idx="10"/>
          </p:nvPr>
        </p:nvSpPr>
        <p:spPr/>
        <p:txBody>
          <a:bodyPr/>
          <a:lstStyle/>
          <a:p>
            <a:fld id="{589AEAD3-AD70-454E-B3A8-CE51A2EB9D54}" type="datetime1">
              <a:rPr lang="en-US" smtClean="0"/>
              <a:t>2/16/22</a:t>
            </a:fld>
            <a:endParaRPr lang="en-US" dirty="0"/>
          </a:p>
        </p:txBody>
      </p:sp>
      <p:sp>
        <p:nvSpPr>
          <p:cNvPr id="8" name="Footer Placeholder 7">
            <a:extLst>
              <a:ext uri="{FF2B5EF4-FFF2-40B4-BE49-F238E27FC236}">
                <a16:creationId xmlns:a16="http://schemas.microsoft.com/office/drawing/2014/main" id="{BD5A0175-D30B-0A4D-B3C9-3B376AE984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5A0B0AB-2E0A-EE45-BE45-466DEF440992}"/>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13875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32BD-C9D0-7346-A48A-8B246B4CBD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194BC-9FAF-474B-ADD9-AF8DB701B4DE}"/>
              </a:ext>
            </a:extLst>
          </p:cNvPr>
          <p:cNvSpPr>
            <a:spLocks noGrp="1"/>
          </p:cNvSpPr>
          <p:nvPr>
            <p:ph type="dt" sz="half" idx="10"/>
          </p:nvPr>
        </p:nvSpPr>
        <p:spPr/>
        <p:txBody>
          <a:bodyPr/>
          <a:lstStyle/>
          <a:p>
            <a:fld id="{28158F2A-94BC-5A4B-922E-C1CC0BFBA163}" type="datetime1">
              <a:rPr lang="en-US" smtClean="0"/>
              <a:t>2/16/22</a:t>
            </a:fld>
            <a:endParaRPr lang="en-US" dirty="0"/>
          </a:p>
        </p:txBody>
      </p:sp>
      <p:sp>
        <p:nvSpPr>
          <p:cNvPr id="4" name="Footer Placeholder 3">
            <a:extLst>
              <a:ext uri="{FF2B5EF4-FFF2-40B4-BE49-F238E27FC236}">
                <a16:creationId xmlns:a16="http://schemas.microsoft.com/office/drawing/2014/main" id="{2BB9A5AD-260D-7341-8398-C39874007FB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B7C2CDA-09B1-CE40-A130-1B0DA83F1A3E}"/>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823642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46AFE-A418-8046-967F-E6C3897A55D8}"/>
              </a:ext>
            </a:extLst>
          </p:cNvPr>
          <p:cNvSpPr>
            <a:spLocks noGrp="1"/>
          </p:cNvSpPr>
          <p:nvPr>
            <p:ph type="dt" sz="half" idx="10"/>
          </p:nvPr>
        </p:nvSpPr>
        <p:spPr/>
        <p:txBody>
          <a:bodyPr/>
          <a:lstStyle/>
          <a:p>
            <a:fld id="{B72190A3-4295-1F47-914E-2C0A42966C54}" type="datetime1">
              <a:rPr lang="en-US" smtClean="0"/>
              <a:t>2/16/22</a:t>
            </a:fld>
            <a:endParaRPr lang="en-US" dirty="0"/>
          </a:p>
        </p:txBody>
      </p:sp>
      <p:sp>
        <p:nvSpPr>
          <p:cNvPr id="3" name="Footer Placeholder 2">
            <a:extLst>
              <a:ext uri="{FF2B5EF4-FFF2-40B4-BE49-F238E27FC236}">
                <a16:creationId xmlns:a16="http://schemas.microsoft.com/office/drawing/2014/main" id="{731C2CA0-2B61-864C-8C91-B52BA81FD52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954C163-B588-8C43-B0F5-73A34B24B913}"/>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380933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1091-4DA8-214C-BDE2-0CF7F55400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E8E130-65A4-5349-82C1-6351EADA0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CE085-E388-594C-A863-4098D29E7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DD2BAA-468A-A74B-96E8-756052DB9171}"/>
              </a:ext>
            </a:extLst>
          </p:cNvPr>
          <p:cNvSpPr>
            <a:spLocks noGrp="1"/>
          </p:cNvSpPr>
          <p:nvPr>
            <p:ph type="dt" sz="half" idx="10"/>
          </p:nvPr>
        </p:nvSpPr>
        <p:spPr/>
        <p:txBody>
          <a:bodyPr/>
          <a:lstStyle/>
          <a:p>
            <a:fld id="{6BE434A9-9F1C-D244-8F07-1824C966C0CD}" type="datetime1">
              <a:rPr lang="en-US" smtClean="0"/>
              <a:t>2/16/22</a:t>
            </a:fld>
            <a:endParaRPr lang="en-US" dirty="0"/>
          </a:p>
        </p:txBody>
      </p:sp>
      <p:sp>
        <p:nvSpPr>
          <p:cNvPr id="6" name="Footer Placeholder 5">
            <a:extLst>
              <a:ext uri="{FF2B5EF4-FFF2-40B4-BE49-F238E27FC236}">
                <a16:creationId xmlns:a16="http://schemas.microsoft.com/office/drawing/2014/main" id="{40E92453-64D7-4D49-BBE1-6445E2170A4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7021C6-545C-7742-9F03-1F569F52E479}"/>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29958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1A41-5C8C-9745-B1DA-C4EB0ED45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B0E5B1-9A4C-FF47-A8FE-D3AAC5192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0CEF43F-8EC4-2E43-9A39-809A96877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8ABF1-AB46-D24A-957A-E0BBBCEE95FC}"/>
              </a:ext>
            </a:extLst>
          </p:cNvPr>
          <p:cNvSpPr>
            <a:spLocks noGrp="1"/>
          </p:cNvSpPr>
          <p:nvPr>
            <p:ph type="dt" sz="half" idx="10"/>
          </p:nvPr>
        </p:nvSpPr>
        <p:spPr/>
        <p:txBody>
          <a:bodyPr/>
          <a:lstStyle/>
          <a:p>
            <a:fld id="{E42CF063-CE46-8647-B496-CCA2A6369D7E}" type="datetime1">
              <a:rPr lang="en-US" smtClean="0"/>
              <a:t>2/16/22</a:t>
            </a:fld>
            <a:endParaRPr lang="en-US" dirty="0"/>
          </a:p>
        </p:txBody>
      </p:sp>
      <p:sp>
        <p:nvSpPr>
          <p:cNvPr id="6" name="Footer Placeholder 5">
            <a:extLst>
              <a:ext uri="{FF2B5EF4-FFF2-40B4-BE49-F238E27FC236}">
                <a16:creationId xmlns:a16="http://schemas.microsoft.com/office/drawing/2014/main" id="{54AE07B8-F882-C44D-8C57-F1365AFC8E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85B488-77D3-4144-AD34-63B628A2D952}"/>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295244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BB5018-857E-674C-A6C8-FFD1F77DB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48B024-0AD1-E447-A0AB-FDD6F3A672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86DB9-3686-204A-8005-603DD26EE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38B12-5B60-124C-88B8-A9E37DA6347E}" type="datetime1">
              <a:rPr lang="en-US" smtClean="0"/>
              <a:t>2/16/22</a:t>
            </a:fld>
            <a:endParaRPr lang="en-US" dirty="0"/>
          </a:p>
        </p:txBody>
      </p:sp>
      <p:sp>
        <p:nvSpPr>
          <p:cNvPr id="5" name="Footer Placeholder 4">
            <a:extLst>
              <a:ext uri="{FF2B5EF4-FFF2-40B4-BE49-F238E27FC236}">
                <a16:creationId xmlns:a16="http://schemas.microsoft.com/office/drawing/2014/main" id="{E494D0A6-6117-B344-88D5-34CF9D58B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506FEE3-0085-1140-ABFC-D944FF141A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F31BB-D285-4E4E-8931-6216B9CC17E6}" type="slidenum">
              <a:rPr lang="en-US" smtClean="0"/>
              <a:t>‹#›</a:t>
            </a:fld>
            <a:endParaRPr lang="en-US" dirty="0"/>
          </a:p>
        </p:txBody>
      </p:sp>
    </p:spTree>
    <p:extLst>
      <p:ext uri="{BB962C8B-B14F-4D97-AF65-F5344CB8AC3E}">
        <p14:creationId xmlns:p14="http://schemas.microsoft.com/office/powerpoint/2010/main" val="23647332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ta.oecd.org/leadind/consumer-confidence-index-cci.htm" TargetMode="External"/><Relationship Id="rId2" Type="http://schemas.openxmlformats.org/officeDocument/2006/relationships/hyperlink" Target="https://fred.stlouisfed.org/docs/api/fred/" TargetMode="External"/><Relationship Id="rId1" Type="http://schemas.openxmlformats.org/officeDocument/2006/relationships/slideLayout" Target="../slideLayouts/slideLayout2.xml"/><Relationship Id="rId5" Type="http://schemas.openxmlformats.org/officeDocument/2006/relationships/hyperlink" Target="https://www.usinflationcalculator.com/inflation/historical-inflation-rates/" TargetMode="External"/><Relationship Id="rId4" Type="http://schemas.openxmlformats.org/officeDocument/2006/relationships/hyperlink" Target="https://www.macrotrends.net/2015/fed-funds-rate-historical-char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F961-7E91-6544-8401-B78BD87B4D7D}"/>
              </a:ext>
            </a:extLst>
          </p:cNvPr>
          <p:cNvSpPr>
            <a:spLocks noGrp="1"/>
          </p:cNvSpPr>
          <p:nvPr>
            <p:ph type="title"/>
          </p:nvPr>
        </p:nvSpPr>
        <p:spPr/>
        <p:txBody>
          <a:bodyPr/>
          <a:lstStyle/>
          <a:p>
            <a:pPr algn="ctr"/>
            <a:r>
              <a:rPr lang="en-US" dirty="0"/>
              <a:t>Data Sources</a:t>
            </a:r>
          </a:p>
        </p:txBody>
      </p:sp>
      <p:sp>
        <p:nvSpPr>
          <p:cNvPr id="3" name="Content Placeholder 2">
            <a:extLst>
              <a:ext uri="{FF2B5EF4-FFF2-40B4-BE49-F238E27FC236}">
                <a16:creationId xmlns:a16="http://schemas.microsoft.com/office/drawing/2014/main" id="{6B270A3F-51F6-2645-A226-401BB99EAED7}"/>
              </a:ext>
            </a:extLst>
          </p:cNvPr>
          <p:cNvSpPr>
            <a:spLocks noGrp="1"/>
          </p:cNvSpPr>
          <p:nvPr>
            <p:ph idx="1"/>
          </p:nvPr>
        </p:nvSpPr>
        <p:spPr/>
        <p:txBody>
          <a:bodyPr>
            <a:normAutofit fontScale="85000" lnSpcReduction="20000"/>
          </a:bodyPr>
          <a:lstStyle/>
          <a:p>
            <a:r>
              <a:rPr lang="en-US" dirty="0"/>
              <a:t>FRED API </a:t>
            </a:r>
          </a:p>
          <a:p>
            <a:pPr lvl="1"/>
            <a:r>
              <a:rPr lang="en-US" dirty="0">
                <a:hlinkClick r:id="rId2"/>
              </a:rPr>
              <a:t>https://fred.stlouisfed.org/docs/api/fred/</a:t>
            </a:r>
            <a:endParaRPr lang="en-US" dirty="0"/>
          </a:p>
          <a:p>
            <a:pPr lvl="2"/>
            <a:r>
              <a:rPr lang="en-US" dirty="0"/>
              <a:t>Historical Unemployment</a:t>
            </a:r>
          </a:p>
          <a:p>
            <a:pPr lvl="2"/>
            <a:r>
              <a:rPr lang="en-US" dirty="0"/>
              <a:t>Historical Manufacturing Employment</a:t>
            </a:r>
          </a:p>
          <a:p>
            <a:pPr lvl="2"/>
            <a:r>
              <a:rPr lang="en-US" dirty="0"/>
              <a:t>Historical Housing Starts</a:t>
            </a:r>
          </a:p>
          <a:p>
            <a:r>
              <a:rPr lang="en-US" dirty="0"/>
              <a:t>OECD </a:t>
            </a:r>
          </a:p>
          <a:p>
            <a:pPr lvl="1"/>
            <a:r>
              <a:rPr lang="en-US" dirty="0">
                <a:hlinkClick r:id="rId3"/>
              </a:rPr>
              <a:t>https://data.oecd.org/leadind/consumer-confidence-index-cci.htm</a:t>
            </a:r>
            <a:endParaRPr lang="en-US" dirty="0"/>
          </a:p>
          <a:p>
            <a:pPr lvl="2"/>
            <a:r>
              <a:rPr lang="en-US" dirty="0"/>
              <a:t>Historical Consumer Confidence Index</a:t>
            </a:r>
          </a:p>
          <a:p>
            <a:r>
              <a:rPr lang="en-US" dirty="0" err="1"/>
              <a:t>MacroTrends</a:t>
            </a:r>
            <a:endParaRPr lang="en-US" dirty="0"/>
          </a:p>
          <a:p>
            <a:pPr lvl="1"/>
            <a:r>
              <a:rPr lang="en-US" dirty="0">
                <a:hlinkClick r:id="rId4"/>
              </a:rPr>
              <a:t>https://www.macrotrends.net/2015/fed-funds-rate-historical-chart</a:t>
            </a:r>
            <a:endParaRPr lang="en-US" dirty="0"/>
          </a:p>
          <a:p>
            <a:pPr lvl="2"/>
            <a:r>
              <a:rPr lang="en-US" dirty="0"/>
              <a:t>Historical Fed Funds Rate</a:t>
            </a:r>
          </a:p>
          <a:p>
            <a:r>
              <a:rPr lang="en-US" dirty="0"/>
              <a:t>US Inflation Calculator</a:t>
            </a:r>
          </a:p>
          <a:p>
            <a:pPr lvl="1"/>
            <a:r>
              <a:rPr lang="en-US" dirty="0">
                <a:hlinkClick r:id="rId5"/>
              </a:rPr>
              <a:t>https://www.usinflationcalculator.com/inflation/historical-inflation-rates/</a:t>
            </a:r>
            <a:endParaRPr lang="en-US" dirty="0"/>
          </a:p>
          <a:p>
            <a:pPr lvl="2"/>
            <a:r>
              <a:rPr lang="en-US" dirty="0"/>
              <a:t>Historical Inflation Rates</a:t>
            </a:r>
          </a:p>
          <a:p>
            <a:pPr lvl="2"/>
            <a:endParaRPr lang="en-US" dirty="0"/>
          </a:p>
        </p:txBody>
      </p:sp>
      <p:sp>
        <p:nvSpPr>
          <p:cNvPr id="4" name="Slide Number Placeholder 3">
            <a:extLst>
              <a:ext uri="{FF2B5EF4-FFF2-40B4-BE49-F238E27FC236}">
                <a16:creationId xmlns:a16="http://schemas.microsoft.com/office/drawing/2014/main" id="{44995CEC-A480-F746-9E4A-90AE35F46432}"/>
              </a:ext>
            </a:extLst>
          </p:cNvPr>
          <p:cNvSpPr>
            <a:spLocks noGrp="1"/>
          </p:cNvSpPr>
          <p:nvPr>
            <p:ph type="sldNum" sz="quarter" idx="12"/>
          </p:nvPr>
        </p:nvSpPr>
        <p:spPr/>
        <p:txBody>
          <a:bodyPr/>
          <a:lstStyle/>
          <a:p>
            <a:fld id="{F6FF31BB-D285-4E4E-8931-6216B9CC17E6}" type="slidenum">
              <a:rPr lang="en-US" smtClean="0"/>
              <a:t>1</a:t>
            </a:fld>
            <a:endParaRPr lang="en-US"/>
          </a:p>
        </p:txBody>
      </p:sp>
    </p:spTree>
    <p:extLst>
      <p:ext uri="{BB962C8B-B14F-4D97-AF65-F5344CB8AC3E}">
        <p14:creationId xmlns:p14="http://schemas.microsoft.com/office/powerpoint/2010/main" val="3496994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2C48-B13A-B64C-97EE-E17E55B55EA0}"/>
              </a:ext>
            </a:extLst>
          </p:cNvPr>
          <p:cNvSpPr>
            <a:spLocks noGrp="1"/>
          </p:cNvSpPr>
          <p:nvPr>
            <p:ph type="title"/>
          </p:nvPr>
        </p:nvSpPr>
        <p:spPr/>
        <p:txBody>
          <a:bodyPr/>
          <a:lstStyle/>
          <a:p>
            <a:r>
              <a:rPr lang="en-US"/>
              <a:t>Momentum – Pure Index Overview</a:t>
            </a:r>
          </a:p>
        </p:txBody>
      </p:sp>
      <p:pic>
        <p:nvPicPr>
          <p:cNvPr id="4" name="Content Placeholder 3">
            <a:extLst>
              <a:ext uri="{FF2B5EF4-FFF2-40B4-BE49-F238E27FC236}">
                <a16:creationId xmlns:a16="http://schemas.microsoft.com/office/drawing/2014/main" id="{8B525E0A-9BB3-C149-84B7-87C28E627B8D}"/>
              </a:ext>
            </a:extLst>
          </p:cNvPr>
          <p:cNvPicPr>
            <a:picLocks noGrp="1" noChangeAspect="1"/>
          </p:cNvPicPr>
          <p:nvPr>
            <p:ph idx="1"/>
          </p:nvPr>
        </p:nvPicPr>
        <p:blipFill>
          <a:blip r:embed="rId2"/>
          <a:stretch>
            <a:fillRect/>
          </a:stretch>
        </p:blipFill>
        <p:spPr>
          <a:xfrm>
            <a:off x="1295400" y="1888105"/>
            <a:ext cx="9601200" cy="2476500"/>
          </a:xfrm>
          <a:prstGeom prst="rect">
            <a:avLst/>
          </a:prstGeom>
        </p:spPr>
      </p:pic>
      <p:sp>
        <p:nvSpPr>
          <p:cNvPr id="17" name="Frame 16">
            <a:extLst>
              <a:ext uri="{FF2B5EF4-FFF2-40B4-BE49-F238E27FC236}">
                <a16:creationId xmlns:a16="http://schemas.microsoft.com/office/drawing/2014/main" id="{BD16BFF7-F24B-5C4D-B133-7BD669BA3E1C}"/>
              </a:ext>
            </a:extLst>
          </p:cNvPr>
          <p:cNvSpPr/>
          <p:nvPr/>
        </p:nvSpPr>
        <p:spPr>
          <a:xfrm>
            <a:off x="4452257" y="2623004"/>
            <a:ext cx="849086" cy="267833"/>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0F7DE41F-4448-A748-A35C-DB160F078735}"/>
              </a:ext>
            </a:extLst>
          </p:cNvPr>
          <p:cNvSpPr/>
          <p:nvPr/>
        </p:nvSpPr>
        <p:spPr>
          <a:xfrm>
            <a:off x="6994070" y="2954338"/>
            <a:ext cx="1545771" cy="267833"/>
          </a:xfrm>
          <a:prstGeom prst="frame">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8CF2B702-7D31-E140-A0EE-4FE701308710}"/>
              </a:ext>
            </a:extLst>
          </p:cNvPr>
          <p:cNvSpPr/>
          <p:nvPr/>
        </p:nvSpPr>
        <p:spPr>
          <a:xfrm>
            <a:off x="9949543" y="2965224"/>
            <a:ext cx="947056" cy="29391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2A21897C-CC07-0840-833D-7ACAB3525C32}"/>
              </a:ext>
            </a:extLst>
          </p:cNvPr>
          <p:cNvSpPr/>
          <p:nvPr/>
        </p:nvSpPr>
        <p:spPr>
          <a:xfrm>
            <a:off x="4452257" y="2954338"/>
            <a:ext cx="849086" cy="26783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Elbow Connector 31">
            <a:extLst>
              <a:ext uri="{FF2B5EF4-FFF2-40B4-BE49-F238E27FC236}">
                <a16:creationId xmlns:a16="http://schemas.microsoft.com/office/drawing/2014/main" id="{372D5DD6-6229-8548-9FB8-4B61D86B2D0B}"/>
              </a:ext>
            </a:extLst>
          </p:cNvPr>
          <p:cNvCxnSpPr>
            <a:cxnSpLocks/>
            <a:stCxn id="24" idx="2"/>
            <a:endCxn id="23" idx="2"/>
          </p:cNvCxnSpPr>
          <p:nvPr/>
        </p:nvCxnSpPr>
        <p:spPr>
          <a:xfrm rot="16200000" flipH="1">
            <a:off x="7631452" y="467518"/>
            <a:ext cx="36967" cy="5546271"/>
          </a:xfrm>
          <a:prstGeom prst="bentConnector3">
            <a:avLst>
              <a:gd name="adj1" fmla="val 9539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FD3C53-52E5-9B47-A99C-9AA1D0D98A72}"/>
              </a:ext>
            </a:extLst>
          </p:cNvPr>
          <p:cNvCxnSpPr>
            <a:cxnSpLocks/>
            <a:stCxn id="18" idx="1"/>
            <a:endCxn id="24" idx="3"/>
          </p:cNvCxnSpPr>
          <p:nvPr/>
        </p:nvCxnSpPr>
        <p:spPr>
          <a:xfrm flipH="1">
            <a:off x="5301343" y="3088255"/>
            <a:ext cx="1692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329CAFE-7475-9242-AE54-6375EE2B1064}"/>
              </a:ext>
            </a:extLst>
          </p:cNvPr>
          <p:cNvCxnSpPr>
            <a:cxnSpLocks/>
          </p:cNvCxnSpPr>
          <p:nvPr/>
        </p:nvCxnSpPr>
        <p:spPr>
          <a:xfrm>
            <a:off x="5301343" y="2215019"/>
            <a:ext cx="1692726" cy="7502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Slide Number Placeholder 41">
            <a:extLst>
              <a:ext uri="{FF2B5EF4-FFF2-40B4-BE49-F238E27FC236}">
                <a16:creationId xmlns:a16="http://schemas.microsoft.com/office/drawing/2014/main" id="{5192A59C-218B-7A43-9770-89866B37330A}"/>
              </a:ext>
            </a:extLst>
          </p:cNvPr>
          <p:cNvSpPr>
            <a:spLocks noGrp="1"/>
          </p:cNvSpPr>
          <p:nvPr>
            <p:ph type="sldNum" sz="quarter" idx="12"/>
          </p:nvPr>
        </p:nvSpPr>
        <p:spPr/>
        <p:txBody>
          <a:bodyPr/>
          <a:lstStyle/>
          <a:p>
            <a:fld id="{F6FF31BB-D285-4E4E-8931-6216B9CC17E6}" type="slidenum">
              <a:rPr lang="en-US" smtClean="0"/>
              <a:t>10</a:t>
            </a:fld>
            <a:endParaRPr lang="en-US"/>
          </a:p>
        </p:txBody>
      </p:sp>
      <p:cxnSp>
        <p:nvCxnSpPr>
          <p:cNvPr id="44" name="Straight Arrow Connector 43">
            <a:extLst>
              <a:ext uri="{FF2B5EF4-FFF2-40B4-BE49-F238E27FC236}">
                <a16:creationId xmlns:a16="http://schemas.microsoft.com/office/drawing/2014/main" id="{7BF16002-12C3-E445-9E6E-9CA9CD102BF8}"/>
              </a:ext>
            </a:extLst>
          </p:cNvPr>
          <p:cNvCxnSpPr>
            <a:cxnSpLocks/>
            <a:stCxn id="17" idx="0"/>
            <a:endCxn id="50" idx="2"/>
          </p:cNvCxnSpPr>
          <p:nvPr/>
        </p:nvCxnSpPr>
        <p:spPr>
          <a:xfrm flipH="1" flipV="1">
            <a:off x="4536622" y="2212414"/>
            <a:ext cx="340178" cy="410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Frame 49">
            <a:extLst>
              <a:ext uri="{FF2B5EF4-FFF2-40B4-BE49-F238E27FC236}">
                <a16:creationId xmlns:a16="http://schemas.microsoft.com/office/drawing/2014/main" id="{EFA44178-8454-9145-A2E8-A57EBD70C713}"/>
              </a:ext>
            </a:extLst>
          </p:cNvPr>
          <p:cNvSpPr/>
          <p:nvPr/>
        </p:nvSpPr>
        <p:spPr>
          <a:xfrm>
            <a:off x="3771901" y="1885500"/>
            <a:ext cx="1529442" cy="32691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76BC7CE6-503E-BE4B-8965-BF21BAA369A5}"/>
              </a:ext>
            </a:extLst>
          </p:cNvPr>
          <p:cNvSpPr txBox="1"/>
          <p:nvPr/>
        </p:nvSpPr>
        <p:spPr>
          <a:xfrm>
            <a:off x="1274233" y="5627185"/>
            <a:ext cx="9643533" cy="646331"/>
          </a:xfrm>
          <a:prstGeom prst="rect">
            <a:avLst/>
          </a:prstGeom>
          <a:noFill/>
        </p:spPr>
        <p:txBody>
          <a:bodyPr wrap="square" rtlCol="0">
            <a:spAutoFit/>
          </a:bodyPr>
          <a:lstStyle/>
          <a:p>
            <a:r>
              <a:rPr lang="en-US"/>
              <a:t>This is a flow diagram showing how the model chooses its investments and the selection return values are reached. </a:t>
            </a:r>
          </a:p>
        </p:txBody>
      </p:sp>
    </p:spTree>
    <p:extLst>
      <p:ext uri="{BB962C8B-B14F-4D97-AF65-F5344CB8AC3E}">
        <p14:creationId xmlns:p14="http://schemas.microsoft.com/office/powerpoint/2010/main" val="385607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8EED-F75C-E84C-9927-270FC2692817}"/>
              </a:ext>
            </a:extLst>
          </p:cNvPr>
          <p:cNvSpPr>
            <a:spLocks noGrp="1"/>
          </p:cNvSpPr>
          <p:nvPr>
            <p:ph type="title"/>
          </p:nvPr>
        </p:nvSpPr>
        <p:spPr>
          <a:xfrm>
            <a:off x="838200" y="64293"/>
            <a:ext cx="10515600" cy="632619"/>
          </a:xfrm>
        </p:spPr>
        <p:txBody>
          <a:bodyPr>
            <a:normAutofit fontScale="90000"/>
          </a:bodyPr>
          <a:lstStyle/>
          <a:p>
            <a:pPr algn="ctr"/>
            <a:r>
              <a:rPr lang="en-US"/>
              <a:t>Momentum Pure Index Stats</a:t>
            </a:r>
          </a:p>
        </p:txBody>
      </p:sp>
      <p:pic>
        <p:nvPicPr>
          <p:cNvPr id="4" name="Content Placeholder 3">
            <a:extLst>
              <a:ext uri="{FF2B5EF4-FFF2-40B4-BE49-F238E27FC236}">
                <a16:creationId xmlns:a16="http://schemas.microsoft.com/office/drawing/2014/main" id="{AD9E494F-0A81-DC45-8CF7-95457A0AAD0D}"/>
              </a:ext>
            </a:extLst>
          </p:cNvPr>
          <p:cNvPicPr>
            <a:picLocks noGrp="1" noChangeAspect="1"/>
          </p:cNvPicPr>
          <p:nvPr>
            <p:ph idx="1"/>
          </p:nvPr>
        </p:nvPicPr>
        <p:blipFill>
          <a:blip r:embed="rId2"/>
          <a:stretch>
            <a:fillRect/>
          </a:stretch>
        </p:blipFill>
        <p:spPr>
          <a:xfrm>
            <a:off x="212271" y="1013221"/>
            <a:ext cx="7147765" cy="4351338"/>
          </a:xfrm>
          <a:prstGeom prst="rect">
            <a:avLst/>
          </a:prstGeom>
        </p:spPr>
      </p:pic>
      <p:pic>
        <p:nvPicPr>
          <p:cNvPr id="6" name="Picture 5">
            <a:extLst>
              <a:ext uri="{FF2B5EF4-FFF2-40B4-BE49-F238E27FC236}">
                <a16:creationId xmlns:a16="http://schemas.microsoft.com/office/drawing/2014/main" id="{21335542-0B2E-C049-93C7-8BC120C06378}"/>
              </a:ext>
            </a:extLst>
          </p:cNvPr>
          <p:cNvPicPr>
            <a:picLocks noChangeAspect="1"/>
          </p:cNvPicPr>
          <p:nvPr/>
        </p:nvPicPr>
        <p:blipFill>
          <a:blip r:embed="rId3"/>
          <a:stretch>
            <a:fillRect/>
          </a:stretch>
        </p:blipFill>
        <p:spPr>
          <a:xfrm>
            <a:off x="7775540" y="4183459"/>
            <a:ext cx="3441700" cy="1181100"/>
          </a:xfrm>
          <a:prstGeom prst="rect">
            <a:avLst/>
          </a:prstGeom>
        </p:spPr>
      </p:pic>
      <p:sp>
        <p:nvSpPr>
          <p:cNvPr id="7" name="TextBox 6">
            <a:extLst>
              <a:ext uri="{FF2B5EF4-FFF2-40B4-BE49-F238E27FC236}">
                <a16:creationId xmlns:a16="http://schemas.microsoft.com/office/drawing/2014/main" id="{4356F71C-0916-5649-9A22-9822CFD4DCD3}"/>
              </a:ext>
            </a:extLst>
          </p:cNvPr>
          <p:cNvSpPr txBox="1"/>
          <p:nvPr/>
        </p:nvSpPr>
        <p:spPr>
          <a:xfrm>
            <a:off x="413657" y="5680869"/>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
        <p:nvSpPr>
          <p:cNvPr id="8" name="Slide Number Placeholder 7">
            <a:extLst>
              <a:ext uri="{FF2B5EF4-FFF2-40B4-BE49-F238E27FC236}">
                <a16:creationId xmlns:a16="http://schemas.microsoft.com/office/drawing/2014/main" id="{901B16F4-195A-4D4C-AE77-0FC2B378FDD2}"/>
              </a:ext>
            </a:extLst>
          </p:cNvPr>
          <p:cNvSpPr>
            <a:spLocks noGrp="1"/>
          </p:cNvSpPr>
          <p:nvPr>
            <p:ph type="sldNum" sz="quarter" idx="12"/>
          </p:nvPr>
        </p:nvSpPr>
        <p:spPr/>
        <p:txBody>
          <a:bodyPr/>
          <a:lstStyle/>
          <a:p>
            <a:fld id="{F6FF31BB-D285-4E4E-8931-6216B9CC17E6}" type="slidenum">
              <a:rPr lang="en-US" smtClean="0"/>
              <a:t>11</a:t>
            </a:fld>
            <a:endParaRPr lang="en-US"/>
          </a:p>
        </p:txBody>
      </p:sp>
      <p:pic>
        <p:nvPicPr>
          <p:cNvPr id="10" name="Picture 9">
            <a:extLst>
              <a:ext uri="{FF2B5EF4-FFF2-40B4-BE49-F238E27FC236}">
                <a16:creationId xmlns:a16="http://schemas.microsoft.com/office/drawing/2014/main" id="{4D360467-5AFB-3C49-9907-306550B9B5DC}"/>
              </a:ext>
            </a:extLst>
          </p:cNvPr>
          <p:cNvPicPr>
            <a:picLocks noChangeAspect="1"/>
          </p:cNvPicPr>
          <p:nvPr/>
        </p:nvPicPr>
        <p:blipFill>
          <a:blip r:embed="rId4"/>
          <a:stretch>
            <a:fillRect/>
          </a:stretch>
        </p:blipFill>
        <p:spPr>
          <a:xfrm>
            <a:off x="7360036" y="1280751"/>
            <a:ext cx="4548471" cy="1908139"/>
          </a:xfrm>
          <a:prstGeom prst="rect">
            <a:avLst/>
          </a:prstGeom>
        </p:spPr>
      </p:pic>
    </p:spTree>
    <p:extLst>
      <p:ext uri="{BB962C8B-B14F-4D97-AF65-F5344CB8AC3E}">
        <p14:creationId xmlns:p14="http://schemas.microsoft.com/office/powerpoint/2010/main" val="2879833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6B48-65F8-CC40-B656-3C92FE4CB63B}"/>
              </a:ext>
            </a:extLst>
          </p:cNvPr>
          <p:cNvSpPr>
            <a:spLocks noGrp="1"/>
          </p:cNvSpPr>
          <p:nvPr>
            <p:ph type="title"/>
          </p:nvPr>
        </p:nvSpPr>
        <p:spPr>
          <a:xfrm>
            <a:off x="838200" y="114753"/>
            <a:ext cx="10515600" cy="1325563"/>
          </a:xfrm>
        </p:spPr>
        <p:txBody>
          <a:bodyPr/>
          <a:lstStyle/>
          <a:p>
            <a:pPr algn="ctr"/>
            <a:r>
              <a:rPr lang="en-US" dirty="0"/>
              <a:t>Core vs Pure Index Momentum Strategy</a:t>
            </a:r>
          </a:p>
        </p:txBody>
      </p:sp>
      <p:pic>
        <p:nvPicPr>
          <p:cNvPr id="10" name="Content Placeholder 9">
            <a:extLst>
              <a:ext uri="{FF2B5EF4-FFF2-40B4-BE49-F238E27FC236}">
                <a16:creationId xmlns:a16="http://schemas.microsoft.com/office/drawing/2014/main" id="{62CB711C-9650-FC47-9F16-5638500A8E7D}"/>
              </a:ext>
            </a:extLst>
          </p:cNvPr>
          <p:cNvPicPr>
            <a:picLocks noGrp="1" noChangeAspect="1"/>
          </p:cNvPicPr>
          <p:nvPr>
            <p:ph idx="1"/>
          </p:nvPr>
        </p:nvPicPr>
        <p:blipFill>
          <a:blip r:embed="rId2"/>
          <a:stretch>
            <a:fillRect/>
          </a:stretch>
        </p:blipFill>
        <p:spPr>
          <a:xfrm>
            <a:off x="722788" y="1173956"/>
            <a:ext cx="9139669" cy="4351338"/>
          </a:xfrm>
          <a:prstGeom prst="rect">
            <a:avLst/>
          </a:prstGeom>
        </p:spPr>
      </p:pic>
      <p:sp>
        <p:nvSpPr>
          <p:cNvPr id="13" name="TextBox 12">
            <a:extLst>
              <a:ext uri="{FF2B5EF4-FFF2-40B4-BE49-F238E27FC236}">
                <a16:creationId xmlns:a16="http://schemas.microsoft.com/office/drawing/2014/main" id="{B81C954F-5902-7E47-8532-B6F1544330A0}"/>
              </a:ext>
            </a:extLst>
          </p:cNvPr>
          <p:cNvSpPr txBox="1"/>
          <p:nvPr/>
        </p:nvSpPr>
        <p:spPr>
          <a:xfrm>
            <a:off x="1110343" y="5525294"/>
            <a:ext cx="10482943" cy="646331"/>
          </a:xfrm>
          <a:prstGeom prst="rect">
            <a:avLst/>
          </a:prstGeom>
          <a:noFill/>
        </p:spPr>
        <p:txBody>
          <a:bodyPr wrap="square" rtlCol="0">
            <a:spAutoFit/>
          </a:bodyPr>
          <a:lstStyle/>
          <a:p>
            <a:r>
              <a:rPr lang="en-US"/>
              <a:t>Here, I have provided a line plot comparing the value of $100 for a portfolio that held the Russell 1000 Core over the period, and a portfolio holding the strategy’s selected index. </a:t>
            </a:r>
          </a:p>
        </p:txBody>
      </p:sp>
      <p:sp>
        <p:nvSpPr>
          <p:cNvPr id="14" name="Slide Number Placeholder 13">
            <a:extLst>
              <a:ext uri="{FF2B5EF4-FFF2-40B4-BE49-F238E27FC236}">
                <a16:creationId xmlns:a16="http://schemas.microsoft.com/office/drawing/2014/main" id="{9CBA22AA-F5C6-AC44-98D0-382EBC6440D9}"/>
              </a:ext>
            </a:extLst>
          </p:cNvPr>
          <p:cNvSpPr>
            <a:spLocks noGrp="1"/>
          </p:cNvSpPr>
          <p:nvPr>
            <p:ph type="sldNum" sz="quarter" idx="12"/>
          </p:nvPr>
        </p:nvSpPr>
        <p:spPr/>
        <p:txBody>
          <a:bodyPr/>
          <a:lstStyle/>
          <a:p>
            <a:fld id="{F6FF31BB-D285-4E4E-8931-6216B9CC17E6}" type="slidenum">
              <a:rPr lang="en-US" smtClean="0"/>
              <a:t>12</a:t>
            </a:fld>
            <a:endParaRPr lang="en-US"/>
          </a:p>
        </p:txBody>
      </p:sp>
      <p:pic>
        <p:nvPicPr>
          <p:cNvPr id="15" name="Picture 14">
            <a:extLst>
              <a:ext uri="{FF2B5EF4-FFF2-40B4-BE49-F238E27FC236}">
                <a16:creationId xmlns:a16="http://schemas.microsoft.com/office/drawing/2014/main" id="{02CAE6F0-136F-764B-BD60-73268D0D8D1F}"/>
              </a:ext>
            </a:extLst>
          </p:cNvPr>
          <p:cNvPicPr>
            <a:picLocks noChangeAspect="1"/>
          </p:cNvPicPr>
          <p:nvPr/>
        </p:nvPicPr>
        <p:blipFill>
          <a:blip r:embed="rId3"/>
          <a:stretch>
            <a:fillRect/>
          </a:stretch>
        </p:blipFill>
        <p:spPr>
          <a:xfrm>
            <a:off x="8216900" y="3429000"/>
            <a:ext cx="3136900" cy="1828800"/>
          </a:xfrm>
          <a:prstGeom prst="rect">
            <a:avLst/>
          </a:prstGeom>
        </p:spPr>
      </p:pic>
    </p:spTree>
    <p:extLst>
      <p:ext uri="{BB962C8B-B14F-4D97-AF65-F5344CB8AC3E}">
        <p14:creationId xmlns:p14="http://schemas.microsoft.com/office/powerpoint/2010/main" val="400155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7447-A1A1-ED43-9F84-31BE01098BBB}"/>
              </a:ext>
            </a:extLst>
          </p:cNvPr>
          <p:cNvSpPr>
            <a:spLocks noGrp="1"/>
          </p:cNvSpPr>
          <p:nvPr>
            <p:ph type="title"/>
          </p:nvPr>
        </p:nvSpPr>
        <p:spPr>
          <a:xfrm>
            <a:off x="838200" y="38692"/>
            <a:ext cx="10515600" cy="1325563"/>
          </a:xfrm>
        </p:spPr>
        <p:txBody>
          <a:bodyPr/>
          <a:lstStyle/>
          <a:p>
            <a:pPr algn="ctr"/>
            <a:r>
              <a:rPr lang="en-US" dirty="0"/>
              <a:t>Momentum – Pure Index Trade Schedule</a:t>
            </a:r>
          </a:p>
        </p:txBody>
      </p:sp>
      <p:pic>
        <p:nvPicPr>
          <p:cNvPr id="4" name="Content Placeholder 3">
            <a:extLst>
              <a:ext uri="{FF2B5EF4-FFF2-40B4-BE49-F238E27FC236}">
                <a16:creationId xmlns:a16="http://schemas.microsoft.com/office/drawing/2014/main" id="{48411CAE-416C-8A4A-BE7D-A89BDA854A7C}"/>
              </a:ext>
            </a:extLst>
          </p:cNvPr>
          <p:cNvPicPr>
            <a:picLocks noGrp="1" noChangeAspect="1"/>
          </p:cNvPicPr>
          <p:nvPr>
            <p:ph idx="1"/>
          </p:nvPr>
        </p:nvPicPr>
        <p:blipFill>
          <a:blip r:embed="rId2"/>
          <a:stretch>
            <a:fillRect/>
          </a:stretch>
        </p:blipFill>
        <p:spPr>
          <a:xfrm>
            <a:off x="361949" y="1013845"/>
            <a:ext cx="5425929" cy="4351338"/>
          </a:xfrm>
          <a:prstGeom prst="rect">
            <a:avLst/>
          </a:prstGeom>
        </p:spPr>
      </p:pic>
      <p:pic>
        <p:nvPicPr>
          <p:cNvPr id="5" name="Picture 4">
            <a:extLst>
              <a:ext uri="{FF2B5EF4-FFF2-40B4-BE49-F238E27FC236}">
                <a16:creationId xmlns:a16="http://schemas.microsoft.com/office/drawing/2014/main" id="{C8D21BE8-DEE2-9945-A2E1-D1348FD0A9BC}"/>
              </a:ext>
            </a:extLst>
          </p:cNvPr>
          <p:cNvPicPr>
            <a:picLocks noChangeAspect="1"/>
          </p:cNvPicPr>
          <p:nvPr/>
        </p:nvPicPr>
        <p:blipFill>
          <a:blip r:embed="rId3"/>
          <a:stretch>
            <a:fillRect/>
          </a:stretch>
        </p:blipFill>
        <p:spPr>
          <a:xfrm>
            <a:off x="5953125" y="1013845"/>
            <a:ext cx="5876926" cy="4502884"/>
          </a:xfrm>
          <a:prstGeom prst="rect">
            <a:avLst/>
          </a:prstGeom>
        </p:spPr>
      </p:pic>
      <p:sp>
        <p:nvSpPr>
          <p:cNvPr id="6" name="TextBox 5">
            <a:extLst>
              <a:ext uri="{FF2B5EF4-FFF2-40B4-BE49-F238E27FC236}">
                <a16:creationId xmlns:a16="http://schemas.microsoft.com/office/drawing/2014/main" id="{D3BBDE50-A697-4B42-9D67-15E77BC2932D}"/>
              </a:ext>
            </a:extLst>
          </p:cNvPr>
          <p:cNvSpPr txBox="1"/>
          <p:nvPr/>
        </p:nvSpPr>
        <p:spPr>
          <a:xfrm>
            <a:off x="361949" y="5715000"/>
            <a:ext cx="11468102" cy="923330"/>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index should be invested in at the beginning of  each quarter. These cells are shaded green. If no trade is to occur, the cell only contains the letter “X”</a:t>
            </a:r>
          </a:p>
        </p:txBody>
      </p:sp>
      <p:sp>
        <p:nvSpPr>
          <p:cNvPr id="7" name="Slide Number Placeholder 6">
            <a:extLst>
              <a:ext uri="{FF2B5EF4-FFF2-40B4-BE49-F238E27FC236}">
                <a16:creationId xmlns:a16="http://schemas.microsoft.com/office/drawing/2014/main" id="{B4EBA8E8-885C-8146-BFD2-16B280F0BA8B}"/>
              </a:ext>
            </a:extLst>
          </p:cNvPr>
          <p:cNvSpPr>
            <a:spLocks noGrp="1"/>
          </p:cNvSpPr>
          <p:nvPr>
            <p:ph type="sldNum" sz="quarter" idx="12"/>
          </p:nvPr>
        </p:nvSpPr>
        <p:spPr/>
        <p:txBody>
          <a:bodyPr/>
          <a:lstStyle/>
          <a:p>
            <a:fld id="{F6FF31BB-D285-4E4E-8931-6216B9CC17E6}" type="slidenum">
              <a:rPr lang="en-US" smtClean="0"/>
              <a:t>13</a:t>
            </a:fld>
            <a:endParaRPr lang="en-US"/>
          </a:p>
        </p:txBody>
      </p:sp>
    </p:spTree>
    <p:extLst>
      <p:ext uri="{BB962C8B-B14F-4D97-AF65-F5344CB8AC3E}">
        <p14:creationId xmlns:p14="http://schemas.microsoft.com/office/powerpoint/2010/main" val="369100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08B5-0E20-844C-B868-BBF580546F8C}"/>
              </a:ext>
            </a:extLst>
          </p:cNvPr>
          <p:cNvSpPr>
            <a:spLocks noGrp="1"/>
          </p:cNvSpPr>
          <p:nvPr>
            <p:ph type="title"/>
          </p:nvPr>
        </p:nvSpPr>
        <p:spPr/>
        <p:txBody>
          <a:bodyPr/>
          <a:lstStyle/>
          <a:p>
            <a:pPr algn="ctr"/>
            <a:r>
              <a:rPr lang="en-US" dirty="0"/>
              <a:t>Momentum Pure Index - Summary</a:t>
            </a:r>
          </a:p>
        </p:txBody>
      </p:sp>
      <p:sp>
        <p:nvSpPr>
          <p:cNvPr id="3" name="Content Placeholder 2">
            <a:extLst>
              <a:ext uri="{FF2B5EF4-FFF2-40B4-BE49-F238E27FC236}">
                <a16:creationId xmlns:a16="http://schemas.microsoft.com/office/drawing/2014/main" id="{9BEB456F-D069-AC4C-8A98-5EBDF60BE598}"/>
              </a:ext>
            </a:extLst>
          </p:cNvPr>
          <p:cNvSpPr>
            <a:spLocks noGrp="1"/>
          </p:cNvSpPr>
          <p:nvPr>
            <p:ph idx="1"/>
          </p:nvPr>
        </p:nvSpPr>
        <p:spPr/>
        <p:txBody>
          <a:bodyPr>
            <a:normAutofit lnSpcReduction="10000"/>
          </a:bodyPr>
          <a:lstStyle/>
          <a:p>
            <a:r>
              <a:rPr lang="en-US"/>
              <a:t>This strategy fails to beat the Russell 1000 Core. </a:t>
            </a:r>
          </a:p>
          <a:p>
            <a:r>
              <a:rPr lang="en-US"/>
              <a:t>As shown on slide 10, the strategy resulted in lower returns, with higher risk, resulting in a lower Sharpe Ratio. </a:t>
            </a:r>
          </a:p>
          <a:p>
            <a:r>
              <a:rPr lang="en-US"/>
              <a:t>The Momentum strategy resulted in a portfolio value of $5561 vs the Core portfolio value of $6119, a loss of about $558. </a:t>
            </a:r>
          </a:p>
          <a:p>
            <a:pPr lvl="1"/>
            <a:r>
              <a:rPr lang="en-US"/>
              <a:t>This does not include any expenses from the 78 trades over the period which would make the loss even more pronounced. </a:t>
            </a:r>
          </a:p>
          <a:p>
            <a:r>
              <a:rPr lang="en-US"/>
              <a:t>Using individual indexes appears to be too risky. Perhaps diversification will help. </a:t>
            </a:r>
          </a:p>
          <a:p>
            <a:pPr lvl="1"/>
            <a:r>
              <a:rPr lang="en-US"/>
              <a:t>If the pick is wrong, it is not unlikely that there is a considerable negative spike over the next quarter. </a:t>
            </a:r>
          </a:p>
          <a:p>
            <a:endParaRPr lang="en-US"/>
          </a:p>
        </p:txBody>
      </p:sp>
      <p:sp>
        <p:nvSpPr>
          <p:cNvPr id="4" name="Slide Number Placeholder 3">
            <a:extLst>
              <a:ext uri="{FF2B5EF4-FFF2-40B4-BE49-F238E27FC236}">
                <a16:creationId xmlns:a16="http://schemas.microsoft.com/office/drawing/2014/main" id="{E64D7C0E-50A8-A24F-98A6-E95D1AC4FDC7}"/>
              </a:ext>
            </a:extLst>
          </p:cNvPr>
          <p:cNvSpPr>
            <a:spLocks noGrp="1"/>
          </p:cNvSpPr>
          <p:nvPr>
            <p:ph type="sldNum" sz="quarter" idx="12"/>
          </p:nvPr>
        </p:nvSpPr>
        <p:spPr/>
        <p:txBody>
          <a:bodyPr/>
          <a:lstStyle/>
          <a:p>
            <a:fld id="{F6FF31BB-D285-4E4E-8931-6216B9CC17E6}" type="slidenum">
              <a:rPr lang="en-US" smtClean="0"/>
              <a:t>14</a:t>
            </a:fld>
            <a:endParaRPr lang="en-US"/>
          </a:p>
        </p:txBody>
      </p:sp>
    </p:spTree>
    <p:extLst>
      <p:ext uri="{BB962C8B-B14F-4D97-AF65-F5344CB8AC3E}">
        <p14:creationId xmlns:p14="http://schemas.microsoft.com/office/powerpoint/2010/main" val="69167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1F70A-1A89-C747-9FAA-D5A762AEA8B2}"/>
              </a:ext>
            </a:extLst>
          </p:cNvPr>
          <p:cNvSpPr>
            <a:spLocks noGrp="1"/>
          </p:cNvSpPr>
          <p:nvPr>
            <p:ph type="title"/>
          </p:nvPr>
        </p:nvSpPr>
        <p:spPr/>
        <p:txBody>
          <a:bodyPr/>
          <a:lstStyle/>
          <a:p>
            <a:pPr algn="ctr"/>
            <a:r>
              <a:rPr lang="en-US" dirty="0"/>
              <a:t>Momentum 2 – Weighted Index – Strategy</a:t>
            </a:r>
          </a:p>
        </p:txBody>
      </p:sp>
      <p:sp>
        <p:nvSpPr>
          <p:cNvPr id="3" name="Content Placeholder 2">
            <a:extLst>
              <a:ext uri="{FF2B5EF4-FFF2-40B4-BE49-F238E27FC236}">
                <a16:creationId xmlns:a16="http://schemas.microsoft.com/office/drawing/2014/main" id="{B27DD795-0EFC-274E-83D9-E83ECE9343AC}"/>
              </a:ext>
            </a:extLst>
          </p:cNvPr>
          <p:cNvSpPr>
            <a:spLocks noGrp="1"/>
          </p:cNvSpPr>
          <p:nvPr>
            <p:ph idx="1"/>
          </p:nvPr>
        </p:nvSpPr>
        <p:spPr/>
        <p:txBody>
          <a:bodyPr/>
          <a:lstStyle/>
          <a:p>
            <a:r>
              <a:rPr lang="en-US" dirty="0"/>
              <a:t>The Strategy: </a:t>
            </a:r>
          </a:p>
          <a:p>
            <a:pPr lvl="1"/>
            <a:r>
              <a:rPr lang="en-US" dirty="0"/>
              <a:t>This model looks back one period(quarter), determines which index had the highest return, and invests in a weighted portfolio based on the favored index for the current quarter. </a:t>
            </a:r>
          </a:p>
          <a:p>
            <a:endParaRPr lang="en-US" dirty="0"/>
          </a:p>
        </p:txBody>
      </p:sp>
      <p:sp>
        <p:nvSpPr>
          <p:cNvPr id="4" name="Slide Number Placeholder 3">
            <a:extLst>
              <a:ext uri="{FF2B5EF4-FFF2-40B4-BE49-F238E27FC236}">
                <a16:creationId xmlns:a16="http://schemas.microsoft.com/office/drawing/2014/main" id="{1198CA72-169A-1F4E-B1BD-A431C5B392F5}"/>
              </a:ext>
            </a:extLst>
          </p:cNvPr>
          <p:cNvSpPr>
            <a:spLocks noGrp="1"/>
          </p:cNvSpPr>
          <p:nvPr>
            <p:ph type="sldNum" sz="quarter" idx="12"/>
          </p:nvPr>
        </p:nvSpPr>
        <p:spPr/>
        <p:txBody>
          <a:bodyPr/>
          <a:lstStyle/>
          <a:p>
            <a:fld id="{F6FF31BB-D285-4E4E-8931-6216B9CC17E6}" type="slidenum">
              <a:rPr lang="en-US" smtClean="0"/>
              <a:t>15</a:t>
            </a:fld>
            <a:endParaRPr lang="en-US"/>
          </a:p>
        </p:txBody>
      </p:sp>
    </p:spTree>
    <p:extLst>
      <p:ext uri="{BB962C8B-B14F-4D97-AF65-F5344CB8AC3E}">
        <p14:creationId xmlns:p14="http://schemas.microsoft.com/office/powerpoint/2010/main" val="414915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0AAC-A782-4E47-B2E4-20214BF39224}"/>
              </a:ext>
            </a:extLst>
          </p:cNvPr>
          <p:cNvSpPr>
            <a:spLocks noGrp="1"/>
          </p:cNvSpPr>
          <p:nvPr>
            <p:ph type="ctrTitle"/>
          </p:nvPr>
        </p:nvSpPr>
        <p:spPr>
          <a:xfrm>
            <a:off x="838199" y="291090"/>
            <a:ext cx="10515599" cy="932688"/>
          </a:xfrm>
        </p:spPr>
        <p:txBody>
          <a:bodyPr>
            <a:normAutofit/>
          </a:bodyPr>
          <a:lstStyle/>
          <a:p>
            <a:r>
              <a:rPr lang="en-US" sz="5400" dirty="0"/>
              <a:t>Efficient Frontier</a:t>
            </a:r>
          </a:p>
        </p:txBody>
      </p:sp>
      <p:sp>
        <p:nvSpPr>
          <p:cNvPr id="3" name="Subtitle 2">
            <a:extLst>
              <a:ext uri="{FF2B5EF4-FFF2-40B4-BE49-F238E27FC236}">
                <a16:creationId xmlns:a16="http://schemas.microsoft.com/office/drawing/2014/main" id="{1E810CA3-522A-AB47-8D44-97B61A1CD18D}"/>
              </a:ext>
            </a:extLst>
          </p:cNvPr>
          <p:cNvSpPr>
            <a:spLocks noGrp="1"/>
          </p:cNvSpPr>
          <p:nvPr>
            <p:ph type="subTitle" idx="1"/>
          </p:nvPr>
        </p:nvSpPr>
        <p:spPr>
          <a:xfrm>
            <a:off x="6798933" y="1459992"/>
            <a:ext cx="4554865" cy="4565012"/>
          </a:xfrm>
        </p:spPr>
        <p:txBody>
          <a:bodyPr>
            <a:normAutofit/>
          </a:bodyPr>
          <a:lstStyle/>
          <a:p>
            <a:pPr marL="342900" indent="-342900" algn="l">
              <a:buFont typeface="Arial" panose="020B0604020202020204" pitchFamily="34" charset="0"/>
              <a:buChar char="•"/>
            </a:pPr>
            <a:r>
              <a:rPr lang="en-US" dirty="0"/>
              <a:t>I decided to find the efficient frontier to determine the best portfolio over the period. </a:t>
            </a:r>
          </a:p>
          <a:p>
            <a:pPr marL="342900" indent="-342900" algn="l">
              <a:buFont typeface="Arial" panose="020B0604020202020204" pitchFamily="34" charset="0"/>
              <a:buChar char="•"/>
            </a:pPr>
            <a:r>
              <a:rPr lang="en-US" dirty="0"/>
              <a:t>Based on what I found, I decided to create three portfolios. </a:t>
            </a:r>
          </a:p>
          <a:p>
            <a:pPr marL="342900" indent="-342900" algn="l">
              <a:buFont typeface="Arial" panose="020B0604020202020204" pitchFamily="34" charset="0"/>
              <a:buChar char="•"/>
            </a:pPr>
            <a:r>
              <a:rPr lang="en-US" dirty="0"/>
              <a:t>Each portfolio will overweight Value, as it has both the best returns and risk over the period. </a:t>
            </a:r>
          </a:p>
          <a:p>
            <a:pPr marL="342900" indent="-342900" algn="l">
              <a:buFont typeface="Arial" panose="020B0604020202020204" pitchFamily="34" charset="0"/>
              <a:buChar char="•"/>
            </a:pPr>
            <a:r>
              <a:rPr lang="en-US" dirty="0"/>
              <a:t>Growth and Core will be weighted according to the favored style selection. </a:t>
            </a:r>
          </a:p>
          <a:p>
            <a:pPr algn="l"/>
            <a:endParaRPr lang="en-US" dirty="0"/>
          </a:p>
        </p:txBody>
      </p:sp>
      <p:pic>
        <p:nvPicPr>
          <p:cNvPr id="5" name="Picture 4">
            <a:extLst>
              <a:ext uri="{FF2B5EF4-FFF2-40B4-BE49-F238E27FC236}">
                <a16:creationId xmlns:a16="http://schemas.microsoft.com/office/drawing/2014/main" id="{B253DEC2-491D-634B-B2FA-9814F490D85E}"/>
              </a:ext>
            </a:extLst>
          </p:cNvPr>
          <p:cNvPicPr>
            <a:picLocks noChangeAspect="1"/>
          </p:cNvPicPr>
          <p:nvPr/>
        </p:nvPicPr>
        <p:blipFill>
          <a:blip r:embed="rId2"/>
          <a:stretch>
            <a:fillRect/>
          </a:stretch>
        </p:blipFill>
        <p:spPr>
          <a:xfrm>
            <a:off x="760470" y="1136693"/>
            <a:ext cx="5335528" cy="5634222"/>
          </a:xfrm>
          <a:prstGeom prst="rect">
            <a:avLst/>
          </a:prstGeom>
        </p:spPr>
      </p:pic>
      <p:sp>
        <p:nvSpPr>
          <p:cNvPr id="6" name="Slide Number Placeholder 5">
            <a:extLst>
              <a:ext uri="{FF2B5EF4-FFF2-40B4-BE49-F238E27FC236}">
                <a16:creationId xmlns:a16="http://schemas.microsoft.com/office/drawing/2014/main" id="{AB6C5D4D-83AF-6C4B-BC33-08DE34196629}"/>
              </a:ext>
            </a:extLst>
          </p:cNvPr>
          <p:cNvSpPr>
            <a:spLocks noGrp="1"/>
          </p:cNvSpPr>
          <p:nvPr>
            <p:ph type="sldNum" sz="quarter" idx="12"/>
          </p:nvPr>
        </p:nvSpPr>
        <p:spPr/>
        <p:txBody>
          <a:bodyPr/>
          <a:lstStyle/>
          <a:p>
            <a:fld id="{F6FF31BB-D285-4E4E-8931-6216B9CC17E6}" type="slidenum">
              <a:rPr lang="en-US" smtClean="0"/>
              <a:t>16</a:t>
            </a:fld>
            <a:endParaRPr lang="en-US"/>
          </a:p>
        </p:txBody>
      </p:sp>
    </p:spTree>
    <p:extLst>
      <p:ext uri="{BB962C8B-B14F-4D97-AF65-F5344CB8AC3E}">
        <p14:creationId xmlns:p14="http://schemas.microsoft.com/office/powerpoint/2010/main" val="2788987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0AD4-2CB9-3342-BA83-D7DBA8A20E49}"/>
              </a:ext>
            </a:extLst>
          </p:cNvPr>
          <p:cNvSpPr>
            <a:spLocks noGrp="1"/>
          </p:cNvSpPr>
          <p:nvPr>
            <p:ph type="title"/>
          </p:nvPr>
        </p:nvSpPr>
        <p:spPr/>
        <p:txBody>
          <a:bodyPr/>
          <a:lstStyle/>
          <a:p>
            <a:pPr algn="ctr"/>
            <a:r>
              <a:rPr lang="en-US"/>
              <a:t>Define Portfolios</a:t>
            </a:r>
          </a:p>
        </p:txBody>
      </p:sp>
      <p:sp>
        <p:nvSpPr>
          <p:cNvPr id="3" name="Content Placeholder 2">
            <a:extLst>
              <a:ext uri="{FF2B5EF4-FFF2-40B4-BE49-F238E27FC236}">
                <a16:creationId xmlns:a16="http://schemas.microsoft.com/office/drawing/2014/main" id="{4F5393FA-DD56-4948-884E-31192CE76555}"/>
              </a:ext>
            </a:extLst>
          </p:cNvPr>
          <p:cNvSpPr>
            <a:spLocks noGrp="1"/>
          </p:cNvSpPr>
          <p:nvPr>
            <p:ph idx="1"/>
          </p:nvPr>
        </p:nvSpPr>
        <p:spPr/>
        <p:txBody>
          <a:bodyPr/>
          <a:lstStyle/>
          <a:p>
            <a:r>
              <a:rPr lang="en-US" dirty="0"/>
              <a:t>Value Weighted</a:t>
            </a:r>
          </a:p>
          <a:p>
            <a:pPr lvl="1"/>
            <a:r>
              <a:rPr lang="en-US" dirty="0"/>
              <a:t>97% Value, 2% Core, 1% Growth</a:t>
            </a:r>
          </a:p>
          <a:p>
            <a:r>
              <a:rPr lang="en-US" dirty="0"/>
              <a:t>Growth Weighted</a:t>
            </a:r>
          </a:p>
          <a:p>
            <a:pPr lvl="1"/>
            <a:r>
              <a:rPr lang="en-US" dirty="0"/>
              <a:t>70% Value, 20% Growth, 10% Core</a:t>
            </a:r>
          </a:p>
          <a:p>
            <a:r>
              <a:rPr lang="en-US" dirty="0"/>
              <a:t>Core Weighted</a:t>
            </a:r>
          </a:p>
          <a:p>
            <a:pPr lvl="1"/>
            <a:r>
              <a:rPr lang="en-US" dirty="0"/>
              <a:t>80% Value, 20% Core</a:t>
            </a:r>
          </a:p>
        </p:txBody>
      </p:sp>
      <p:sp>
        <p:nvSpPr>
          <p:cNvPr id="4" name="Slide Number Placeholder 3">
            <a:extLst>
              <a:ext uri="{FF2B5EF4-FFF2-40B4-BE49-F238E27FC236}">
                <a16:creationId xmlns:a16="http://schemas.microsoft.com/office/drawing/2014/main" id="{44585499-2CB8-0F47-BFA4-539E7697621D}"/>
              </a:ext>
            </a:extLst>
          </p:cNvPr>
          <p:cNvSpPr>
            <a:spLocks noGrp="1"/>
          </p:cNvSpPr>
          <p:nvPr>
            <p:ph type="sldNum" sz="quarter" idx="12"/>
          </p:nvPr>
        </p:nvSpPr>
        <p:spPr/>
        <p:txBody>
          <a:bodyPr/>
          <a:lstStyle/>
          <a:p>
            <a:fld id="{F6FF31BB-D285-4E4E-8931-6216B9CC17E6}" type="slidenum">
              <a:rPr lang="en-US" smtClean="0"/>
              <a:t>17</a:t>
            </a:fld>
            <a:endParaRPr lang="en-US"/>
          </a:p>
        </p:txBody>
      </p:sp>
    </p:spTree>
    <p:extLst>
      <p:ext uri="{BB962C8B-B14F-4D97-AF65-F5344CB8AC3E}">
        <p14:creationId xmlns:p14="http://schemas.microsoft.com/office/powerpoint/2010/main" val="216726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C0B1-BA9C-8F4C-9FF7-F992428B9168}"/>
              </a:ext>
            </a:extLst>
          </p:cNvPr>
          <p:cNvSpPr>
            <a:spLocks noGrp="1"/>
          </p:cNvSpPr>
          <p:nvPr>
            <p:ph type="title"/>
          </p:nvPr>
        </p:nvSpPr>
        <p:spPr>
          <a:xfrm>
            <a:off x="838200" y="70908"/>
            <a:ext cx="10515600" cy="563563"/>
          </a:xfrm>
        </p:spPr>
        <p:txBody>
          <a:bodyPr>
            <a:normAutofit fontScale="90000"/>
          </a:bodyPr>
          <a:lstStyle/>
          <a:p>
            <a:pPr algn="ctr"/>
            <a:r>
              <a:rPr lang="en-US" dirty="0"/>
              <a:t>Momentum – Weighted Index Overview</a:t>
            </a:r>
          </a:p>
        </p:txBody>
      </p:sp>
      <p:sp>
        <p:nvSpPr>
          <p:cNvPr id="5" name="Slide Number Placeholder 4">
            <a:extLst>
              <a:ext uri="{FF2B5EF4-FFF2-40B4-BE49-F238E27FC236}">
                <a16:creationId xmlns:a16="http://schemas.microsoft.com/office/drawing/2014/main" id="{E95D18E5-FC88-D845-B66C-B811C29FFCD8}"/>
              </a:ext>
            </a:extLst>
          </p:cNvPr>
          <p:cNvSpPr>
            <a:spLocks noGrp="1"/>
          </p:cNvSpPr>
          <p:nvPr>
            <p:ph type="sldNum" sz="quarter" idx="12"/>
          </p:nvPr>
        </p:nvSpPr>
        <p:spPr/>
        <p:txBody>
          <a:bodyPr/>
          <a:lstStyle/>
          <a:p>
            <a:fld id="{F6FF31BB-D285-4E4E-8931-6216B9CC17E6}" type="slidenum">
              <a:rPr lang="en-US" smtClean="0"/>
              <a:t>18</a:t>
            </a:fld>
            <a:endParaRPr lang="en-US"/>
          </a:p>
        </p:txBody>
      </p:sp>
      <p:pic>
        <p:nvPicPr>
          <p:cNvPr id="8" name="Content Placeholder 7">
            <a:extLst>
              <a:ext uri="{FF2B5EF4-FFF2-40B4-BE49-F238E27FC236}">
                <a16:creationId xmlns:a16="http://schemas.microsoft.com/office/drawing/2014/main" id="{DCE8C86D-FD56-FC42-B286-53D9BACF769C}"/>
              </a:ext>
            </a:extLst>
          </p:cNvPr>
          <p:cNvPicPr>
            <a:picLocks noGrp="1" noChangeAspect="1"/>
          </p:cNvPicPr>
          <p:nvPr>
            <p:ph idx="1"/>
          </p:nvPr>
        </p:nvPicPr>
        <p:blipFill>
          <a:blip r:embed="rId2"/>
          <a:stretch>
            <a:fillRect/>
          </a:stretch>
        </p:blipFill>
        <p:spPr>
          <a:xfrm>
            <a:off x="1717898" y="634471"/>
            <a:ext cx="8756204" cy="4007744"/>
          </a:xfrm>
          <a:prstGeom prst="rect">
            <a:avLst/>
          </a:prstGeom>
        </p:spPr>
      </p:pic>
      <p:sp>
        <p:nvSpPr>
          <p:cNvPr id="110" name="TextBox 109">
            <a:extLst>
              <a:ext uri="{FF2B5EF4-FFF2-40B4-BE49-F238E27FC236}">
                <a16:creationId xmlns:a16="http://schemas.microsoft.com/office/drawing/2014/main" id="{E2139EC6-DA65-124C-B479-FB9C40C119A5}"/>
              </a:ext>
            </a:extLst>
          </p:cNvPr>
          <p:cNvSpPr txBox="1"/>
          <p:nvPr/>
        </p:nvSpPr>
        <p:spPr>
          <a:xfrm>
            <a:off x="254000" y="4868334"/>
            <a:ext cx="1168399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quarterly returns of each index are shown under their respective names.</a:t>
            </a:r>
          </a:p>
          <a:p>
            <a:pPr marL="285750" indent="-285750">
              <a:buFont typeface="Arial" panose="020B0604020202020204" pitchFamily="34" charset="0"/>
              <a:buChar char="•"/>
            </a:pPr>
            <a:r>
              <a:rPr lang="en-US" sz="1400" dirty="0"/>
              <a:t>The Pick column contains the name of the portfolio associated with the index with the highest return in the last period. </a:t>
            </a:r>
          </a:p>
          <a:p>
            <a:pPr marL="742950" lvl="1" indent="-285750">
              <a:buFont typeface="Arial" panose="020B0604020202020204" pitchFamily="34" charset="0"/>
              <a:buChar char="•"/>
            </a:pPr>
            <a:r>
              <a:rPr lang="en-US" sz="1400" dirty="0"/>
              <a:t>I defaulted the first pick to the Value Weighted. </a:t>
            </a:r>
          </a:p>
          <a:p>
            <a:pPr marL="285750" indent="-285750">
              <a:buFont typeface="Arial" panose="020B0604020202020204" pitchFamily="34" charset="0"/>
              <a:buChar char="•"/>
            </a:pPr>
            <a:r>
              <a:rPr lang="en-US" sz="1400" dirty="0"/>
              <a:t>The Trade/Hold column is a flag, which checks the previous month’s pick. </a:t>
            </a:r>
          </a:p>
          <a:p>
            <a:pPr marL="742950" lvl="1" indent="-285750">
              <a:buFont typeface="Arial" panose="020B0604020202020204" pitchFamily="34" charset="0"/>
              <a:buChar char="•"/>
            </a:pPr>
            <a:r>
              <a:rPr lang="en-US" sz="1400" dirty="0"/>
              <a:t>If it is not the same as the current month pick,  a Trade flag is created. </a:t>
            </a:r>
          </a:p>
          <a:p>
            <a:pPr marL="285750" indent="-285750">
              <a:buFont typeface="Arial" panose="020B0604020202020204" pitchFamily="34" charset="0"/>
              <a:buChar char="•"/>
            </a:pPr>
            <a:r>
              <a:rPr lang="en-US" sz="1400" dirty="0"/>
              <a:t>The “weighted return” columns calculate the quarterly return based on the chosen portfolio weight of the portfolio listed in the column header. </a:t>
            </a:r>
          </a:p>
          <a:p>
            <a:pPr marL="285750" indent="-285750">
              <a:buFont typeface="Arial" panose="020B0604020202020204" pitchFamily="34" charset="0"/>
              <a:buChar char="•"/>
            </a:pPr>
            <a:r>
              <a:rPr lang="en-US" sz="1400" dirty="0"/>
              <a:t>The Selection Return column check the pick column, then the appropriate weighted return column, and the returns for the strategy’s chosen portfolio. </a:t>
            </a:r>
          </a:p>
        </p:txBody>
      </p:sp>
    </p:spTree>
    <p:extLst>
      <p:ext uri="{BB962C8B-B14F-4D97-AF65-F5344CB8AC3E}">
        <p14:creationId xmlns:p14="http://schemas.microsoft.com/office/powerpoint/2010/main" val="417625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C0B1-BA9C-8F4C-9FF7-F992428B9168}"/>
              </a:ext>
            </a:extLst>
          </p:cNvPr>
          <p:cNvSpPr>
            <a:spLocks noGrp="1"/>
          </p:cNvSpPr>
          <p:nvPr>
            <p:ph type="title"/>
          </p:nvPr>
        </p:nvSpPr>
        <p:spPr>
          <a:xfrm>
            <a:off x="838199" y="0"/>
            <a:ext cx="10515600" cy="1325563"/>
          </a:xfrm>
        </p:spPr>
        <p:txBody>
          <a:bodyPr/>
          <a:lstStyle/>
          <a:p>
            <a:pPr algn="ctr"/>
            <a:r>
              <a:rPr lang="en-US" dirty="0"/>
              <a:t>Momentum – Weighted Index Overview</a:t>
            </a:r>
          </a:p>
        </p:txBody>
      </p:sp>
      <p:sp>
        <p:nvSpPr>
          <p:cNvPr id="5" name="Slide Number Placeholder 4">
            <a:extLst>
              <a:ext uri="{FF2B5EF4-FFF2-40B4-BE49-F238E27FC236}">
                <a16:creationId xmlns:a16="http://schemas.microsoft.com/office/drawing/2014/main" id="{E95D18E5-FC88-D845-B66C-B811C29FFCD8}"/>
              </a:ext>
            </a:extLst>
          </p:cNvPr>
          <p:cNvSpPr>
            <a:spLocks noGrp="1"/>
          </p:cNvSpPr>
          <p:nvPr>
            <p:ph type="sldNum" sz="quarter" idx="12"/>
          </p:nvPr>
        </p:nvSpPr>
        <p:spPr/>
        <p:txBody>
          <a:bodyPr/>
          <a:lstStyle/>
          <a:p>
            <a:fld id="{F6FF31BB-D285-4E4E-8931-6216B9CC17E6}" type="slidenum">
              <a:rPr lang="en-US" smtClean="0"/>
              <a:t>19</a:t>
            </a:fld>
            <a:endParaRPr lang="en-US"/>
          </a:p>
        </p:txBody>
      </p:sp>
      <p:pic>
        <p:nvPicPr>
          <p:cNvPr id="8" name="Content Placeholder 7">
            <a:extLst>
              <a:ext uri="{FF2B5EF4-FFF2-40B4-BE49-F238E27FC236}">
                <a16:creationId xmlns:a16="http://schemas.microsoft.com/office/drawing/2014/main" id="{DCE8C86D-FD56-FC42-B286-53D9BACF769C}"/>
              </a:ext>
            </a:extLst>
          </p:cNvPr>
          <p:cNvPicPr>
            <a:picLocks noGrp="1" noChangeAspect="1"/>
          </p:cNvPicPr>
          <p:nvPr>
            <p:ph idx="1"/>
          </p:nvPr>
        </p:nvPicPr>
        <p:blipFill>
          <a:blip r:embed="rId3"/>
          <a:stretch>
            <a:fillRect/>
          </a:stretch>
        </p:blipFill>
        <p:spPr>
          <a:xfrm>
            <a:off x="1805452" y="1253331"/>
            <a:ext cx="8453077" cy="4351338"/>
          </a:xfrm>
          <a:prstGeom prst="rect">
            <a:avLst/>
          </a:prstGeom>
        </p:spPr>
      </p:pic>
      <p:sp>
        <p:nvSpPr>
          <p:cNvPr id="20" name="Frame 19">
            <a:extLst>
              <a:ext uri="{FF2B5EF4-FFF2-40B4-BE49-F238E27FC236}">
                <a16:creationId xmlns:a16="http://schemas.microsoft.com/office/drawing/2014/main" id="{0E9ACA4B-B490-0140-9322-B5CC923278CA}"/>
              </a:ext>
            </a:extLst>
          </p:cNvPr>
          <p:cNvSpPr/>
          <p:nvPr/>
        </p:nvSpPr>
        <p:spPr>
          <a:xfrm>
            <a:off x="5229352" y="2861786"/>
            <a:ext cx="802639" cy="416560"/>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08F8A1B5-54DB-F140-8871-9E5E0D34CC55}"/>
              </a:ext>
            </a:extLst>
          </p:cNvPr>
          <p:cNvSpPr/>
          <p:nvPr/>
        </p:nvSpPr>
        <p:spPr>
          <a:xfrm>
            <a:off x="4518152" y="2578894"/>
            <a:ext cx="670560" cy="262572"/>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87E39674-2A86-D74C-99FC-5705F2ABE0B0}"/>
              </a:ext>
            </a:extLst>
          </p:cNvPr>
          <p:cNvSpPr/>
          <p:nvPr/>
        </p:nvSpPr>
        <p:spPr>
          <a:xfrm>
            <a:off x="4375912" y="1229836"/>
            <a:ext cx="853440" cy="39941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ECD1DEA1-F73F-A546-B712-BB84D1A92483}"/>
              </a:ext>
            </a:extLst>
          </p:cNvPr>
          <p:cNvSpPr/>
          <p:nvPr/>
        </p:nvSpPr>
        <p:spPr>
          <a:xfrm>
            <a:off x="7881112" y="2861786"/>
            <a:ext cx="665480" cy="416560"/>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B5E3FE07-1DA6-4644-861C-635B193FC50F}"/>
              </a:ext>
            </a:extLst>
          </p:cNvPr>
          <p:cNvSpPr/>
          <p:nvPr/>
        </p:nvSpPr>
        <p:spPr>
          <a:xfrm>
            <a:off x="9567672" y="2861786"/>
            <a:ext cx="690857" cy="41656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Elbow Connector 25">
            <a:extLst>
              <a:ext uri="{FF2B5EF4-FFF2-40B4-BE49-F238E27FC236}">
                <a16:creationId xmlns:a16="http://schemas.microsoft.com/office/drawing/2014/main" id="{52A97253-1D3C-574E-8F71-AAC37402E25B}"/>
              </a:ext>
            </a:extLst>
          </p:cNvPr>
          <p:cNvCxnSpPr>
            <a:cxnSpLocks/>
          </p:cNvCxnSpPr>
          <p:nvPr/>
        </p:nvCxnSpPr>
        <p:spPr>
          <a:xfrm rot="16200000" flipV="1">
            <a:off x="4210970" y="1936432"/>
            <a:ext cx="949643" cy="335280"/>
          </a:xfrm>
          <a:prstGeom prst="bentConnector3">
            <a:avLst>
              <a:gd name="adj1" fmla="val 4572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C070F06F-EFDB-2143-9BA4-DEA669141577}"/>
              </a:ext>
            </a:extLst>
          </p:cNvPr>
          <p:cNvCxnSpPr>
            <a:cxnSpLocks/>
            <a:stCxn id="22" idx="3"/>
            <a:endCxn id="20" idx="0"/>
          </p:cNvCxnSpPr>
          <p:nvPr/>
        </p:nvCxnSpPr>
        <p:spPr>
          <a:xfrm>
            <a:off x="5229352" y="1429544"/>
            <a:ext cx="401320" cy="14322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Frame 32">
            <a:extLst>
              <a:ext uri="{FF2B5EF4-FFF2-40B4-BE49-F238E27FC236}">
                <a16:creationId xmlns:a16="http://schemas.microsoft.com/office/drawing/2014/main" id="{63A015FA-96DB-EF47-9799-916F794A6651}"/>
              </a:ext>
            </a:extLst>
          </p:cNvPr>
          <p:cNvSpPr/>
          <p:nvPr/>
        </p:nvSpPr>
        <p:spPr>
          <a:xfrm>
            <a:off x="7525512" y="1234122"/>
            <a:ext cx="1021080" cy="46037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Elbow Connector 42">
            <a:extLst>
              <a:ext uri="{FF2B5EF4-FFF2-40B4-BE49-F238E27FC236}">
                <a16:creationId xmlns:a16="http://schemas.microsoft.com/office/drawing/2014/main" id="{4E6A33C7-A1B1-6E4D-B92D-9018990F851F}"/>
              </a:ext>
            </a:extLst>
          </p:cNvPr>
          <p:cNvCxnSpPr>
            <a:cxnSpLocks/>
            <a:endCxn id="23" idx="1"/>
          </p:cNvCxnSpPr>
          <p:nvPr/>
        </p:nvCxnSpPr>
        <p:spPr>
          <a:xfrm rot="16200000" flipH="1">
            <a:off x="7049179" y="2238132"/>
            <a:ext cx="1375569" cy="28829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F0209E3F-196F-9F4C-B09C-EFEDABCCC7B9}"/>
              </a:ext>
            </a:extLst>
          </p:cNvPr>
          <p:cNvCxnSpPr>
            <a:cxnSpLocks/>
            <a:endCxn id="24" idx="1"/>
          </p:cNvCxnSpPr>
          <p:nvPr/>
        </p:nvCxnSpPr>
        <p:spPr>
          <a:xfrm>
            <a:off x="8587243" y="3070065"/>
            <a:ext cx="98042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Frame 49">
            <a:extLst>
              <a:ext uri="{FF2B5EF4-FFF2-40B4-BE49-F238E27FC236}">
                <a16:creationId xmlns:a16="http://schemas.microsoft.com/office/drawing/2014/main" id="{0F66DAC4-A47A-6148-A8D2-793C8FEABA69}"/>
              </a:ext>
            </a:extLst>
          </p:cNvPr>
          <p:cNvSpPr/>
          <p:nvPr/>
        </p:nvSpPr>
        <p:spPr>
          <a:xfrm>
            <a:off x="9567672" y="1229836"/>
            <a:ext cx="772160" cy="39941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6" name="Elbow Connector 55">
            <a:extLst>
              <a:ext uri="{FF2B5EF4-FFF2-40B4-BE49-F238E27FC236}">
                <a16:creationId xmlns:a16="http://schemas.microsoft.com/office/drawing/2014/main" id="{E5117CEC-729D-CF40-A401-AB29B0C4362A}"/>
              </a:ext>
            </a:extLst>
          </p:cNvPr>
          <p:cNvCxnSpPr>
            <a:cxnSpLocks/>
            <a:endCxn id="50" idx="3"/>
          </p:cNvCxnSpPr>
          <p:nvPr/>
        </p:nvCxnSpPr>
        <p:spPr>
          <a:xfrm flipV="1">
            <a:off x="5630671" y="1429543"/>
            <a:ext cx="4709161" cy="2434590"/>
          </a:xfrm>
          <a:prstGeom prst="bentConnector3">
            <a:avLst>
              <a:gd name="adj1" fmla="val 10485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CF825C-4835-754B-AC56-B4D070B49D13}"/>
              </a:ext>
            </a:extLst>
          </p:cNvPr>
          <p:cNvCxnSpPr>
            <a:cxnSpLocks/>
            <a:endCxn id="20" idx="2"/>
          </p:cNvCxnSpPr>
          <p:nvPr/>
        </p:nvCxnSpPr>
        <p:spPr>
          <a:xfrm flipV="1">
            <a:off x="5630671" y="3278346"/>
            <a:ext cx="1" cy="585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DA0DD2C-C527-6640-AEB9-C23E28452C3B}"/>
              </a:ext>
            </a:extLst>
          </p:cNvPr>
          <p:cNvCxnSpPr>
            <a:cxnSpLocks/>
            <a:stCxn id="50" idx="1"/>
          </p:cNvCxnSpPr>
          <p:nvPr/>
        </p:nvCxnSpPr>
        <p:spPr>
          <a:xfrm flipH="1">
            <a:off x="8546592" y="1429543"/>
            <a:ext cx="102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Frame 94">
            <a:extLst>
              <a:ext uri="{FF2B5EF4-FFF2-40B4-BE49-F238E27FC236}">
                <a16:creationId xmlns:a16="http://schemas.microsoft.com/office/drawing/2014/main" id="{08C15FC2-93D4-1142-88B1-27738213CF78}"/>
              </a:ext>
            </a:extLst>
          </p:cNvPr>
          <p:cNvSpPr/>
          <p:nvPr/>
        </p:nvSpPr>
        <p:spPr>
          <a:xfrm>
            <a:off x="2770632" y="2861786"/>
            <a:ext cx="2418080" cy="416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6" name="Elbow Connector 105">
            <a:extLst>
              <a:ext uri="{FF2B5EF4-FFF2-40B4-BE49-F238E27FC236}">
                <a16:creationId xmlns:a16="http://schemas.microsoft.com/office/drawing/2014/main" id="{D0F4A6E0-11FD-634E-86D2-1E78B0B060A8}"/>
              </a:ext>
            </a:extLst>
          </p:cNvPr>
          <p:cNvCxnSpPr>
            <a:cxnSpLocks/>
            <a:stCxn id="95" idx="1"/>
          </p:cNvCxnSpPr>
          <p:nvPr/>
        </p:nvCxnSpPr>
        <p:spPr>
          <a:xfrm rot="10800000" flipH="1" flipV="1">
            <a:off x="2770632" y="3070065"/>
            <a:ext cx="5443220" cy="1447801"/>
          </a:xfrm>
          <a:prstGeom prst="bentConnector3">
            <a:avLst>
              <a:gd name="adj1" fmla="val -4200"/>
            </a:avLst>
          </a:prstGeom>
          <a:ln w="28575"/>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EF6D4F4-5D1E-214B-9D16-ADF5738FCF40}"/>
              </a:ext>
            </a:extLst>
          </p:cNvPr>
          <p:cNvCxnSpPr>
            <a:cxnSpLocks/>
            <a:endCxn id="23" idx="2"/>
          </p:cNvCxnSpPr>
          <p:nvPr/>
        </p:nvCxnSpPr>
        <p:spPr>
          <a:xfrm flipH="1" flipV="1">
            <a:off x="8213852" y="3278346"/>
            <a:ext cx="1" cy="123952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6842109-AF41-4C4A-A14B-70A0E9200CBC}"/>
              </a:ext>
            </a:extLst>
          </p:cNvPr>
          <p:cNvSpPr txBox="1"/>
          <p:nvPr/>
        </p:nvSpPr>
        <p:spPr>
          <a:xfrm>
            <a:off x="1210223" y="5833268"/>
            <a:ext cx="9643533" cy="646331"/>
          </a:xfrm>
          <a:prstGeom prst="rect">
            <a:avLst/>
          </a:prstGeom>
          <a:noFill/>
        </p:spPr>
        <p:txBody>
          <a:bodyPr wrap="square" rtlCol="0">
            <a:spAutoFit/>
          </a:bodyPr>
          <a:lstStyle/>
          <a:p>
            <a:r>
              <a:rPr lang="en-US"/>
              <a:t>This is a flow diagram showing how the model chooses its investment and the selection return values are reached. </a:t>
            </a:r>
          </a:p>
        </p:txBody>
      </p:sp>
    </p:spTree>
    <p:extLst>
      <p:ext uri="{BB962C8B-B14F-4D97-AF65-F5344CB8AC3E}">
        <p14:creationId xmlns:p14="http://schemas.microsoft.com/office/powerpoint/2010/main" val="27355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A5C2-CD66-6F44-8F06-5185D78D8C31}"/>
              </a:ext>
            </a:extLst>
          </p:cNvPr>
          <p:cNvSpPr>
            <a:spLocks noGrp="1"/>
          </p:cNvSpPr>
          <p:nvPr>
            <p:ph type="title"/>
          </p:nvPr>
        </p:nvSpPr>
        <p:spPr/>
        <p:txBody>
          <a:bodyPr/>
          <a:lstStyle/>
          <a:p>
            <a:pPr algn="ctr"/>
            <a:r>
              <a:rPr lang="en-US" dirty="0"/>
              <a:t>Build Map</a:t>
            </a:r>
          </a:p>
        </p:txBody>
      </p:sp>
      <p:sp>
        <p:nvSpPr>
          <p:cNvPr id="3" name="Content Placeholder 2">
            <a:extLst>
              <a:ext uri="{FF2B5EF4-FFF2-40B4-BE49-F238E27FC236}">
                <a16:creationId xmlns:a16="http://schemas.microsoft.com/office/drawing/2014/main" id="{555A0C89-32F7-5F42-9D84-1FEA1F65A9E4}"/>
              </a:ext>
            </a:extLst>
          </p:cNvPr>
          <p:cNvSpPr>
            <a:spLocks noGrp="1"/>
          </p:cNvSpPr>
          <p:nvPr>
            <p:ph idx="1"/>
          </p:nvPr>
        </p:nvSpPr>
        <p:spPr/>
        <p:txBody>
          <a:bodyPr>
            <a:normAutofit fontScale="92500"/>
          </a:bodyPr>
          <a:lstStyle/>
          <a:p>
            <a:r>
              <a:rPr lang="en-US"/>
              <a:t>Phase I (Minimum Viable Product)</a:t>
            </a:r>
          </a:p>
          <a:p>
            <a:pPr lvl="1"/>
            <a:r>
              <a:rPr lang="en-US"/>
              <a:t>Build model that will select indexes based on winners of the previous time period. </a:t>
            </a:r>
          </a:p>
          <a:p>
            <a:r>
              <a:rPr lang="en-US"/>
              <a:t>Phase II</a:t>
            </a:r>
          </a:p>
          <a:p>
            <a:pPr lvl="1"/>
            <a:r>
              <a:rPr lang="en-US"/>
              <a:t>Build model that will select weighted portfolios made up of the 3 indexes based on winners of the previous time period. </a:t>
            </a:r>
          </a:p>
          <a:p>
            <a:r>
              <a:rPr lang="en-US"/>
              <a:t>Phase III</a:t>
            </a:r>
          </a:p>
          <a:p>
            <a:pPr lvl="1"/>
            <a:r>
              <a:rPr lang="en-US"/>
              <a:t>Build model that will select weighted portfolios based on Fed Rates, Inflation, and Unemployment. </a:t>
            </a:r>
          </a:p>
          <a:p>
            <a:r>
              <a:rPr lang="en-US"/>
              <a:t>Phase IV </a:t>
            </a:r>
          </a:p>
          <a:p>
            <a:pPr lvl="1"/>
            <a:r>
              <a:rPr lang="en-US"/>
              <a:t>Build model that will select weighted portfolios based on chosen leading indicators.</a:t>
            </a:r>
          </a:p>
          <a:p>
            <a:pPr lvl="2"/>
            <a:r>
              <a:rPr lang="en-US"/>
              <a:t>Manufacturing Employment, Housing Starts, Consumer Confidence Index </a:t>
            </a:r>
          </a:p>
        </p:txBody>
      </p:sp>
      <p:sp>
        <p:nvSpPr>
          <p:cNvPr id="4" name="Slide Number Placeholder 3">
            <a:extLst>
              <a:ext uri="{FF2B5EF4-FFF2-40B4-BE49-F238E27FC236}">
                <a16:creationId xmlns:a16="http://schemas.microsoft.com/office/drawing/2014/main" id="{1851147F-8CC2-6F4E-9D78-DE741A034183}"/>
              </a:ext>
            </a:extLst>
          </p:cNvPr>
          <p:cNvSpPr>
            <a:spLocks noGrp="1"/>
          </p:cNvSpPr>
          <p:nvPr>
            <p:ph type="sldNum" sz="quarter" idx="12"/>
          </p:nvPr>
        </p:nvSpPr>
        <p:spPr/>
        <p:txBody>
          <a:bodyPr/>
          <a:lstStyle/>
          <a:p>
            <a:fld id="{F6FF31BB-D285-4E4E-8931-6216B9CC17E6}" type="slidenum">
              <a:rPr lang="en-US" smtClean="0"/>
              <a:t>2</a:t>
            </a:fld>
            <a:endParaRPr lang="en-US"/>
          </a:p>
        </p:txBody>
      </p:sp>
    </p:spTree>
    <p:extLst>
      <p:ext uri="{BB962C8B-B14F-4D97-AF65-F5344CB8AC3E}">
        <p14:creationId xmlns:p14="http://schemas.microsoft.com/office/powerpoint/2010/main" val="2626930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547F-3772-434C-9F41-B0F4F318FF5D}"/>
              </a:ext>
            </a:extLst>
          </p:cNvPr>
          <p:cNvSpPr>
            <a:spLocks noGrp="1"/>
          </p:cNvSpPr>
          <p:nvPr>
            <p:ph type="title"/>
          </p:nvPr>
        </p:nvSpPr>
        <p:spPr>
          <a:xfrm>
            <a:off x="838200" y="136525"/>
            <a:ext cx="10515600" cy="1325563"/>
          </a:xfrm>
        </p:spPr>
        <p:txBody>
          <a:bodyPr/>
          <a:lstStyle/>
          <a:p>
            <a:pPr algn="ctr"/>
            <a:r>
              <a:rPr lang="en-US" dirty="0"/>
              <a:t>Momentum - Weighted Index Stats</a:t>
            </a:r>
          </a:p>
        </p:txBody>
      </p:sp>
      <p:sp>
        <p:nvSpPr>
          <p:cNvPr id="7" name="Slide Number Placeholder 6">
            <a:extLst>
              <a:ext uri="{FF2B5EF4-FFF2-40B4-BE49-F238E27FC236}">
                <a16:creationId xmlns:a16="http://schemas.microsoft.com/office/drawing/2014/main" id="{64072E86-B1C3-E647-A4D8-F42CCE0FCB14}"/>
              </a:ext>
            </a:extLst>
          </p:cNvPr>
          <p:cNvSpPr>
            <a:spLocks noGrp="1"/>
          </p:cNvSpPr>
          <p:nvPr>
            <p:ph type="sldNum" sz="quarter" idx="12"/>
          </p:nvPr>
        </p:nvSpPr>
        <p:spPr/>
        <p:txBody>
          <a:bodyPr/>
          <a:lstStyle/>
          <a:p>
            <a:fld id="{F6FF31BB-D285-4E4E-8931-6216B9CC17E6}" type="slidenum">
              <a:rPr lang="en-US" smtClean="0"/>
              <a:t>20</a:t>
            </a:fld>
            <a:endParaRPr lang="en-US"/>
          </a:p>
        </p:txBody>
      </p:sp>
      <p:pic>
        <p:nvPicPr>
          <p:cNvPr id="9" name="Picture 8">
            <a:extLst>
              <a:ext uri="{FF2B5EF4-FFF2-40B4-BE49-F238E27FC236}">
                <a16:creationId xmlns:a16="http://schemas.microsoft.com/office/drawing/2014/main" id="{32C434AF-954F-F247-B7B0-95B6D115C515}"/>
              </a:ext>
            </a:extLst>
          </p:cNvPr>
          <p:cNvPicPr>
            <a:picLocks noChangeAspect="1"/>
          </p:cNvPicPr>
          <p:nvPr/>
        </p:nvPicPr>
        <p:blipFill>
          <a:blip r:embed="rId2"/>
          <a:stretch>
            <a:fillRect/>
          </a:stretch>
        </p:blipFill>
        <p:spPr>
          <a:xfrm>
            <a:off x="272302" y="1275009"/>
            <a:ext cx="7543800" cy="4559300"/>
          </a:xfrm>
          <a:prstGeom prst="rect">
            <a:avLst/>
          </a:prstGeom>
        </p:spPr>
      </p:pic>
      <p:pic>
        <p:nvPicPr>
          <p:cNvPr id="6" name="Picture 5">
            <a:extLst>
              <a:ext uri="{FF2B5EF4-FFF2-40B4-BE49-F238E27FC236}">
                <a16:creationId xmlns:a16="http://schemas.microsoft.com/office/drawing/2014/main" id="{064A09E8-E2E0-214A-8AAC-7882B636E349}"/>
              </a:ext>
            </a:extLst>
          </p:cNvPr>
          <p:cNvPicPr>
            <a:picLocks noChangeAspect="1"/>
          </p:cNvPicPr>
          <p:nvPr/>
        </p:nvPicPr>
        <p:blipFill>
          <a:blip r:embed="rId3"/>
          <a:stretch>
            <a:fillRect/>
          </a:stretch>
        </p:blipFill>
        <p:spPr>
          <a:xfrm>
            <a:off x="8174429" y="3893622"/>
            <a:ext cx="3340100" cy="1104900"/>
          </a:xfrm>
          <a:prstGeom prst="rect">
            <a:avLst/>
          </a:prstGeom>
        </p:spPr>
      </p:pic>
      <p:pic>
        <p:nvPicPr>
          <p:cNvPr id="8" name="Picture 7">
            <a:extLst>
              <a:ext uri="{FF2B5EF4-FFF2-40B4-BE49-F238E27FC236}">
                <a16:creationId xmlns:a16="http://schemas.microsoft.com/office/drawing/2014/main" id="{54783FF1-6E23-C14C-865B-E17441C0C3F6}"/>
              </a:ext>
            </a:extLst>
          </p:cNvPr>
          <p:cNvPicPr>
            <a:picLocks noChangeAspect="1"/>
          </p:cNvPicPr>
          <p:nvPr/>
        </p:nvPicPr>
        <p:blipFill>
          <a:blip r:embed="rId4"/>
          <a:stretch>
            <a:fillRect/>
          </a:stretch>
        </p:blipFill>
        <p:spPr>
          <a:xfrm>
            <a:off x="7816102" y="1490007"/>
            <a:ext cx="4056754" cy="1567828"/>
          </a:xfrm>
          <a:prstGeom prst="rect">
            <a:avLst/>
          </a:prstGeom>
        </p:spPr>
      </p:pic>
      <p:sp>
        <p:nvSpPr>
          <p:cNvPr id="12" name="TextBox 11">
            <a:extLst>
              <a:ext uri="{FF2B5EF4-FFF2-40B4-BE49-F238E27FC236}">
                <a16:creationId xmlns:a16="http://schemas.microsoft.com/office/drawing/2014/main" id="{20027C38-B490-EA43-B68B-C588F275AE1F}"/>
              </a:ext>
            </a:extLst>
          </p:cNvPr>
          <p:cNvSpPr txBox="1"/>
          <p:nvPr/>
        </p:nvSpPr>
        <p:spPr>
          <a:xfrm>
            <a:off x="486456" y="5892581"/>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Tree>
    <p:extLst>
      <p:ext uri="{BB962C8B-B14F-4D97-AF65-F5344CB8AC3E}">
        <p14:creationId xmlns:p14="http://schemas.microsoft.com/office/powerpoint/2010/main" val="381564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E41B-8613-7D40-BF1D-5C8EA828DBE5}"/>
              </a:ext>
            </a:extLst>
          </p:cNvPr>
          <p:cNvSpPr>
            <a:spLocks noGrp="1"/>
          </p:cNvSpPr>
          <p:nvPr>
            <p:ph type="title"/>
          </p:nvPr>
        </p:nvSpPr>
        <p:spPr/>
        <p:txBody>
          <a:bodyPr>
            <a:normAutofit/>
          </a:bodyPr>
          <a:lstStyle/>
          <a:p>
            <a:pPr algn="ctr"/>
            <a:r>
              <a:rPr lang="en-US" sz="3200" dirty="0"/>
              <a:t>Core vs Momentum - Weighted Index Strategy</a:t>
            </a:r>
            <a:br>
              <a:rPr lang="en-US" sz="3200" dirty="0"/>
            </a:br>
            <a:r>
              <a:rPr lang="en-US" sz="3200" dirty="0"/>
              <a:t>Value of 100</a:t>
            </a:r>
          </a:p>
        </p:txBody>
      </p:sp>
      <p:pic>
        <p:nvPicPr>
          <p:cNvPr id="4" name="Content Placeholder 3">
            <a:extLst>
              <a:ext uri="{FF2B5EF4-FFF2-40B4-BE49-F238E27FC236}">
                <a16:creationId xmlns:a16="http://schemas.microsoft.com/office/drawing/2014/main" id="{77DC11A8-88C9-854C-AAC1-89DB54322328}"/>
              </a:ext>
            </a:extLst>
          </p:cNvPr>
          <p:cNvPicPr>
            <a:picLocks noGrp="1" noChangeAspect="1"/>
          </p:cNvPicPr>
          <p:nvPr>
            <p:ph idx="1"/>
          </p:nvPr>
        </p:nvPicPr>
        <p:blipFill>
          <a:blip r:embed="rId2"/>
          <a:stretch>
            <a:fillRect/>
          </a:stretch>
        </p:blipFill>
        <p:spPr>
          <a:xfrm>
            <a:off x="0" y="1637715"/>
            <a:ext cx="8990905" cy="4351338"/>
          </a:xfrm>
          <a:prstGeom prst="rect">
            <a:avLst/>
          </a:prstGeom>
        </p:spPr>
      </p:pic>
      <p:sp>
        <p:nvSpPr>
          <p:cNvPr id="6" name="Slide Number Placeholder 5">
            <a:extLst>
              <a:ext uri="{FF2B5EF4-FFF2-40B4-BE49-F238E27FC236}">
                <a16:creationId xmlns:a16="http://schemas.microsoft.com/office/drawing/2014/main" id="{84FF1CDD-FA31-2247-82B7-D47091726E58}"/>
              </a:ext>
            </a:extLst>
          </p:cNvPr>
          <p:cNvSpPr>
            <a:spLocks noGrp="1"/>
          </p:cNvSpPr>
          <p:nvPr>
            <p:ph type="sldNum" sz="quarter" idx="12"/>
          </p:nvPr>
        </p:nvSpPr>
        <p:spPr/>
        <p:txBody>
          <a:bodyPr/>
          <a:lstStyle/>
          <a:p>
            <a:fld id="{F6FF31BB-D285-4E4E-8931-6216B9CC17E6}" type="slidenum">
              <a:rPr lang="en-US" smtClean="0"/>
              <a:t>21</a:t>
            </a:fld>
            <a:endParaRPr lang="en-US"/>
          </a:p>
        </p:txBody>
      </p:sp>
      <p:pic>
        <p:nvPicPr>
          <p:cNvPr id="8" name="Picture 7">
            <a:extLst>
              <a:ext uri="{FF2B5EF4-FFF2-40B4-BE49-F238E27FC236}">
                <a16:creationId xmlns:a16="http://schemas.microsoft.com/office/drawing/2014/main" id="{4BFFBB52-27F2-D04C-BF00-5E31F855D428}"/>
              </a:ext>
            </a:extLst>
          </p:cNvPr>
          <p:cNvPicPr>
            <a:picLocks noChangeAspect="1"/>
          </p:cNvPicPr>
          <p:nvPr/>
        </p:nvPicPr>
        <p:blipFill>
          <a:blip r:embed="rId3"/>
          <a:stretch>
            <a:fillRect/>
          </a:stretch>
        </p:blipFill>
        <p:spPr>
          <a:xfrm>
            <a:off x="7371655" y="3813384"/>
            <a:ext cx="3238500" cy="1816100"/>
          </a:xfrm>
          <a:prstGeom prst="rect">
            <a:avLst/>
          </a:prstGeom>
        </p:spPr>
      </p:pic>
      <p:sp>
        <p:nvSpPr>
          <p:cNvPr id="9" name="TextBox 8">
            <a:extLst>
              <a:ext uri="{FF2B5EF4-FFF2-40B4-BE49-F238E27FC236}">
                <a16:creationId xmlns:a16="http://schemas.microsoft.com/office/drawing/2014/main" id="{14A55A52-7D81-9F41-BC16-F1422E735832}"/>
              </a:ext>
            </a:extLst>
          </p:cNvPr>
          <p:cNvSpPr txBox="1"/>
          <p:nvPr/>
        </p:nvSpPr>
        <p:spPr>
          <a:xfrm>
            <a:off x="838200" y="5920648"/>
            <a:ext cx="10482943" cy="646331"/>
          </a:xfrm>
          <a:prstGeom prst="rect">
            <a:avLst/>
          </a:prstGeom>
          <a:noFill/>
        </p:spPr>
        <p:txBody>
          <a:bodyPr wrap="square" rtlCol="0">
            <a:spAutoFit/>
          </a:bodyPr>
          <a:lstStyle/>
          <a:p>
            <a:r>
              <a:rPr lang="en-US" dirty="0"/>
              <a:t>Here, I have provided a line plot comparing the value of $100 for a portfolio that held the Russell 1000 Core over the period, and a portfolio holding the strategy’s selected index. </a:t>
            </a:r>
          </a:p>
        </p:txBody>
      </p:sp>
    </p:spTree>
    <p:extLst>
      <p:ext uri="{BB962C8B-B14F-4D97-AF65-F5344CB8AC3E}">
        <p14:creationId xmlns:p14="http://schemas.microsoft.com/office/powerpoint/2010/main" val="2499748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8448-7DC0-DD4E-9193-A3F7F2DCE63E}"/>
              </a:ext>
            </a:extLst>
          </p:cNvPr>
          <p:cNvSpPr>
            <a:spLocks noGrp="1"/>
          </p:cNvSpPr>
          <p:nvPr>
            <p:ph type="title"/>
          </p:nvPr>
        </p:nvSpPr>
        <p:spPr/>
        <p:txBody>
          <a:bodyPr>
            <a:normAutofit fontScale="90000"/>
          </a:bodyPr>
          <a:lstStyle/>
          <a:p>
            <a:pPr algn="ctr"/>
            <a:r>
              <a:rPr lang="en-US" dirty="0"/>
              <a:t>Core vs Momentum - Weighted Index Strategy</a:t>
            </a:r>
            <a:br>
              <a:rPr lang="en-US" dirty="0"/>
            </a:br>
            <a:r>
              <a:rPr lang="en-US" dirty="0"/>
              <a:t>Value of 100 w/ Trade Lines</a:t>
            </a:r>
          </a:p>
        </p:txBody>
      </p:sp>
      <p:pic>
        <p:nvPicPr>
          <p:cNvPr id="4" name="Content Placeholder 3">
            <a:extLst>
              <a:ext uri="{FF2B5EF4-FFF2-40B4-BE49-F238E27FC236}">
                <a16:creationId xmlns:a16="http://schemas.microsoft.com/office/drawing/2014/main" id="{674D6998-1A3C-524A-80D0-69AC280564D8}"/>
              </a:ext>
            </a:extLst>
          </p:cNvPr>
          <p:cNvPicPr>
            <a:picLocks noGrp="1" noChangeAspect="1"/>
          </p:cNvPicPr>
          <p:nvPr>
            <p:ph idx="1"/>
          </p:nvPr>
        </p:nvPicPr>
        <p:blipFill>
          <a:blip r:embed="rId2"/>
          <a:stretch>
            <a:fillRect/>
          </a:stretch>
        </p:blipFill>
        <p:spPr>
          <a:xfrm>
            <a:off x="0" y="1890939"/>
            <a:ext cx="8846225" cy="4351338"/>
          </a:xfrm>
          <a:prstGeom prst="rect">
            <a:avLst/>
          </a:prstGeom>
        </p:spPr>
      </p:pic>
      <p:sp>
        <p:nvSpPr>
          <p:cNvPr id="5" name="TextBox 4">
            <a:extLst>
              <a:ext uri="{FF2B5EF4-FFF2-40B4-BE49-F238E27FC236}">
                <a16:creationId xmlns:a16="http://schemas.microsoft.com/office/drawing/2014/main" id="{7443F7AD-B3E2-1045-9092-F16772CEC151}"/>
              </a:ext>
            </a:extLst>
          </p:cNvPr>
          <p:cNvSpPr txBox="1"/>
          <p:nvPr/>
        </p:nvSpPr>
        <p:spPr>
          <a:xfrm>
            <a:off x="8846225" y="1942949"/>
            <a:ext cx="2688772" cy="4247317"/>
          </a:xfrm>
          <a:prstGeom prst="rect">
            <a:avLst/>
          </a:prstGeom>
          <a:noFill/>
        </p:spPr>
        <p:txBody>
          <a:bodyPr wrap="square" rtlCol="0">
            <a:spAutoFit/>
          </a:bodyPr>
          <a:lstStyle/>
          <a:p>
            <a:pPr marL="285750" indent="-285750">
              <a:buFont typeface="Arial" panose="020B0604020202020204" pitchFamily="34" charset="0"/>
              <a:buChar char="•"/>
            </a:pPr>
            <a:r>
              <a:rPr lang="en-US"/>
              <a:t>The table presented here shows the change of a $100 Portfolio, with an overlay of trade flags. Each black vertical line represents when a trade would occur.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 did not find this table especially useful for this time series but believe it might have value for shorter horizons. </a:t>
            </a:r>
          </a:p>
        </p:txBody>
      </p:sp>
      <p:sp>
        <p:nvSpPr>
          <p:cNvPr id="6" name="Slide Number Placeholder 5">
            <a:extLst>
              <a:ext uri="{FF2B5EF4-FFF2-40B4-BE49-F238E27FC236}">
                <a16:creationId xmlns:a16="http://schemas.microsoft.com/office/drawing/2014/main" id="{0A74EBCE-2ACF-C847-86E1-BCD56568F75E}"/>
              </a:ext>
            </a:extLst>
          </p:cNvPr>
          <p:cNvSpPr>
            <a:spLocks noGrp="1"/>
          </p:cNvSpPr>
          <p:nvPr>
            <p:ph type="sldNum" sz="quarter" idx="12"/>
          </p:nvPr>
        </p:nvSpPr>
        <p:spPr/>
        <p:txBody>
          <a:bodyPr/>
          <a:lstStyle/>
          <a:p>
            <a:fld id="{F6FF31BB-D285-4E4E-8931-6216B9CC17E6}" type="slidenum">
              <a:rPr lang="en-US" smtClean="0"/>
              <a:t>22</a:t>
            </a:fld>
            <a:endParaRPr lang="en-US"/>
          </a:p>
        </p:txBody>
      </p:sp>
    </p:spTree>
    <p:extLst>
      <p:ext uri="{BB962C8B-B14F-4D97-AF65-F5344CB8AC3E}">
        <p14:creationId xmlns:p14="http://schemas.microsoft.com/office/powerpoint/2010/main" val="292159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4E09-B3C8-BA41-8E16-AB4077561186}"/>
              </a:ext>
            </a:extLst>
          </p:cNvPr>
          <p:cNvSpPr>
            <a:spLocks noGrp="1"/>
          </p:cNvSpPr>
          <p:nvPr>
            <p:ph type="title"/>
          </p:nvPr>
        </p:nvSpPr>
        <p:spPr>
          <a:xfrm>
            <a:off x="838200" y="67514"/>
            <a:ext cx="10515600" cy="657105"/>
          </a:xfrm>
        </p:spPr>
        <p:txBody>
          <a:bodyPr>
            <a:normAutofit fontScale="90000"/>
          </a:bodyPr>
          <a:lstStyle/>
          <a:p>
            <a:pPr algn="ctr"/>
            <a:r>
              <a:rPr lang="en-US" dirty="0"/>
              <a:t>Momentum – Weighted Index Trade Schedule</a:t>
            </a:r>
          </a:p>
        </p:txBody>
      </p:sp>
      <p:sp>
        <p:nvSpPr>
          <p:cNvPr id="6" name="Slide Number Placeholder 5">
            <a:extLst>
              <a:ext uri="{FF2B5EF4-FFF2-40B4-BE49-F238E27FC236}">
                <a16:creationId xmlns:a16="http://schemas.microsoft.com/office/drawing/2014/main" id="{3F8CE104-8868-F84C-9C1B-39AE608AAE7F}"/>
              </a:ext>
            </a:extLst>
          </p:cNvPr>
          <p:cNvSpPr>
            <a:spLocks noGrp="1"/>
          </p:cNvSpPr>
          <p:nvPr>
            <p:ph type="sldNum" sz="quarter" idx="12"/>
          </p:nvPr>
        </p:nvSpPr>
        <p:spPr/>
        <p:txBody>
          <a:bodyPr/>
          <a:lstStyle/>
          <a:p>
            <a:fld id="{F6FF31BB-D285-4E4E-8931-6216B9CC17E6}" type="slidenum">
              <a:rPr lang="en-US" smtClean="0"/>
              <a:t>23</a:t>
            </a:fld>
            <a:endParaRPr lang="en-US"/>
          </a:p>
        </p:txBody>
      </p:sp>
      <p:sp>
        <p:nvSpPr>
          <p:cNvPr id="7" name="TextBox 6">
            <a:extLst>
              <a:ext uri="{FF2B5EF4-FFF2-40B4-BE49-F238E27FC236}">
                <a16:creationId xmlns:a16="http://schemas.microsoft.com/office/drawing/2014/main" id="{7EA88ED2-DFE6-C443-99CB-D091E95E7718}"/>
              </a:ext>
            </a:extLst>
          </p:cNvPr>
          <p:cNvSpPr txBox="1"/>
          <p:nvPr/>
        </p:nvSpPr>
        <p:spPr>
          <a:xfrm>
            <a:off x="393765" y="5590157"/>
            <a:ext cx="11319016" cy="1200329"/>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portfolio should be invested in at the beginning of  each quarter. These cells are shaded green. If no trade is to occur, the cell only contains the letter “X”</a:t>
            </a:r>
          </a:p>
          <a:p>
            <a:endParaRPr lang="en-US"/>
          </a:p>
        </p:txBody>
      </p:sp>
      <p:pic>
        <p:nvPicPr>
          <p:cNvPr id="10" name="Picture 9">
            <a:extLst>
              <a:ext uri="{FF2B5EF4-FFF2-40B4-BE49-F238E27FC236}">
                <a16:creationId xmlns:a16="http://schemas.microsoft.com/office/drawing/2014/main" id="{42D94D8E-365C-3446-88CF-9D76F32A773B}"/>
              </a:ext>
            </a:extLst>
          </p:cNvPr>
          <p:cNvPicPr>
            <a:picLocks noChangeAspect="1"/>
          </p:cNvPicPr>
          <p:nvPr/>
        </p:nvPicPr>
        <p:blipFill>
          <a:blip r:embed="rId2"/>
          <a:stretch>
            <a:fillRect/>
          </a:stretch>
        </p:blipFill>
        <p:spPr>
          <a:xfrm>
            <a:off x="918076" y="724619"/>
            <a:ext cx="5052901" cy="4713409"/>
          </a:xfrm>
          <a:prstGeom prst="rect">
            <a:avLst/>
          </a:prstGeom>
        </p:spPr>
      </p:pic>
      <p:pic>
        <p:nvPicPr>
          <p:cNvPr id="11" name="Picture 10">
            <a:extLst>
              <a:ext uri="{FF2B5EF4-FFF2-40B4-BE49-F238E27FC236}">
                <a16:creationId xmlns:a16="http://schemas.microsoft.com/office/drawing/2014/main" id="{674423F2-E79C-7748-B0BF-97E27F16D556}"/>
              </a:ext>
            </a:extLst>
          </p:cNvPr>
          <p:cNvPicPr>
            <a:picLocks noChangeAspect="1"/>
          </p:cNvPicPr>
          <p:nvPr/>
        </p:nvPicPr>
        <p:blipFill>
          <a:blip r:embed="rId3"/>
          <a:stretch>
            <a:fillRect/>
          </a:stretch>
        </p:blipFill>
        <p:spPr>
          <a:xfrm>
            <a:off x="6096000" y="1330848"/>
            <a:ext cx="5381243" cy="4107180"/>
          </a:xfrm>
          <a:prstGeom prst="rect">
            <a:avLst/>
          </a:prstGeom>
        </p:spPr>
      </p:pic>
    </p:spTree>
    <p:extLst>
      <p:ext uri="{BB962C8B-B14F-4D97-AF65-F5344CB8AC3E}">
        <p14:creationId xmlns:p14="http://schemas.microsoft.com/office/powerpoint/2010/main" val="124671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1981-EE09-B44A-9FD1-5A14625C300B}"/>
              </a:ext>
            </a:extLst>
          </p:cNvPr>
          <p:cNvSpPr>
            <a:spLocks noGrp="1"/>
          </p:cNvSpPr>
          <p:nvPr>
            <p:ph type="title"/>
          </p:nvPr>
        </p:nvSpPr>
        <p:spPr/>
        <p:txBody>
          <a:bodyPr>
            <a:normAutofit/>
          </a:bodyPr>
          <a:lstStyle/>
          <a:p>
            <a:pPr algn="ctr"/>
            <a:r>
              <a:rPr lang="en-US" sz="4000" dirty="0"/>
              <a:t>Momentum Weighted Index Portfolios- Summary</a:t>
            </a:r>
          </a:p>
        </p:txBody>
      </p:sp>
      <p:sp>
        <p:nvSpPr>
          <p:cNvPr id="4" name="Slide Number Placeholder 3">
            <a:extLst>
              <a:ext uri="{FF2B5EF4-FFF2-40B4-BE49-F238E27FC236}">
                <a16:creationId xmlns:a16="http://schemas.microsoft.com/office/drawing/2014/main" id="{A22B9CBF-011B-8047-86DC-1C3AC7922A76}"/>
              </a:ext>
            </a:extLst>
          </p:cNvPr>
          <p:cNvSpPr>
            <a:spLocks noGrp="1"/>
          </p:cNvSpPr>
          <p:nvPr>
            <p:ph type="sldNum" sz="quarter" idx="12"/>
          </p:nvPr>
        </p:nvSpPr>
        <p:spPr/>
        <p:txBody>
          <a:bodyPr/>
          <a:lstStyle/>
          <a:p>
            <a:fld id="{F6FF31BB-D285-4E4E-8931-6216B9CC17E6}" type="slidenum">
              <a:rPr lang="en-US" smtClean="0"/>
              <a:t>24</a:t>
            </a:fld>
            <a:endParaRPr lang="en-US"/>
          </a:p>
        </p:txBody>
      </p:sp>
      <p:sp>
        <p:nvSpPr>
          <p:cNvPr id="7" name="Content Placeholder 2">
            <a:extLst>
              <a:ext uri="{FF2B5EF4-FFF2-40B4-BE49-F238E27FC236}">
                <a16:creationId xmlns:a16="http://schemas.microsoft.com/office/drawing/2014/main" id="{60636F77-C190-3041-A8B3-55ABB3EFCE5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This strategy succeeded in beathing the Russell 1000 Core. </a:t>
            </a:r>
          </a:p>
          <a:p>
            <a:r>
              <a:rPr lang="en-US"/>
              <a:t>As shown on slide 19, the strategy resulted in slightly higher returns, with lower risk, resulting in a higher Sharpe Ratio. </a:t>
            </a:r>
          </a:p>
          <a:p>
            <a:r>
              <a:rPr lang="en-US"/>
              <a:t>The Weighted Momentum strategy resulted in a portfolio value of ~$6521 vs the Core portfolio value of ~$6071, a gain of about $450. </a:t>
            </a:r>
          </a:p>
          <a:p>
            <a:pPr lvl="1"/>
            <a:r>
              <a:rPr lang="en-US"/>
              <a:t>This does not include any expenses from the 78 trades over the period. </a:t>
            </a:r>
          </a:p>
          <a:p>
            <a:r>
              <a:rPr lang="en-US"/>
              <a:t>Creating weighted portfolios based on the indexes, allows for better risk adjusted returns, but there are expenses (not calculated here) to keep in mind when comparing a buy and hold strategy to an active one. </a:t>
            </a:r>
          </a:p>
          <a:p>
            <a:endParaRPr lang="en-US"/>
          </a:p>
        </p:txBody>
      </p:sp>
    </p:spTree>
    <p:extLst>
      <p:ext uri="{BB962C8B-B14F-4D97-AF65-F5344CB8AC3E}">
        <p14:creationId xmlns:p14="http://schemas.microsoft.com/office/powerpoint/2010/main" val="97691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9327-62D4-4A4C-AB09-5102D34434F4}"/>
              </a:ext>
            </a:extLst>
          </p:cNvPr>
          <p:cNvSpPr>
            <a:spLocks noGrp="1"/>
          </p:cNvSpPr>
          <p:nvPr>
            <p:ph type="title"/>
          </p:nvPr>
        </p:nvSpPr>
        <p:spPr/>
        <p:txBody>
          <a:bodyPr/>
          <a:lstStyle/>
          <a:p>
            <a:pPr algn="ctr"/>
            <a:r>
              <a:rPr lang="en-US" dirty="0"/>
              <a:t>Indicator Based Selection – Prep - Yearly Index Returns vs Inflation</a:t>
            </a:r>
          </a:p>
        </p:txBody>
      </p:sp>
      <p:pic>
        <p:nvPicPr>
          <p:cNvPr id="4" name="Content Placeholder 3">
            <a:extLst>
              <a:ext uri="{FF2B5EF4-FFF2-40B4-BE49-F238E27FC236}">
                <a16:creationId xmlns:a16="http://schemas.microsoft.com/office/drawing/2014/main" id="{A06418BD-11DC-AB47-BC0F-5B4A030A6AB2}"/>
              </a:ext>
            </a:extLst>
          </p:cNvPr>
          <p:cNvPicPr>
            <a:picLocks noGrp="1" noChangeAspect="1"/>
          </p:cNvPicPr>
          <p:nvPr>
            <p:ph idx="1"/>
          </p:nvPr>
        </p:nvPicPr>
        <p:blipFill>
          <a:blip r:embed="rId2"/>
          <a:stretch>
            <a:fillRect/>
          </a:stretch>
        </p:blipFill>
        <p:spPr>
          <a:xfrm>
            <a:off x="838200" y="1854200"/>
            <a:ext cx="7705725" cy="4351338"/>
          </a:xfrm>
          <a:prstGeom prst="rect">
            <a:avLst/>
          </a:prstGeom>
        </p:spPr>
      </p:pic>
      <p:sp>
        <p:nvSpPr>
          <p:cNvPr id="5" name="Slide Number Placeholder 4">
            <a:extLst>
              <a:ext uri="{FF2B5EF4-FFF2-40B4-BE49-F238E27FC236}">
                <a16:creationId xmlns:a16="http://schemas.microsoft.com/office/drawing/2014/main" id="{39BFAEDB-FB8C-2140-B7CF-76566A95D788}"/>
              </a:ext>
            </a:extLst>
          </p:cNvPr>
          <p:cNvSpPr>
            <a:spLocks noGrp="1"/>
          </p:cNvSpPr>
          <p:nvPr>
            <p:ph type="sldNum" sz="quarter" idx="12"/>
          </p:nvPr>
        </p:nvSpPr>
        <p:spPr/>
        <p:txBody>
          <a:bodyPr/>
          <a:lstStyle/>
          <a:p>
            <a:fld id="{F6FF31BB-D285-4E4E-8931-6216B9CC17E6}" type="slidenum">
              <a:rPr lang="en-US" smtClean="0"/>
              <a:t>25</a:t>
            </a:fld>
            <a:endParaRPr lang="en-US"/>
          </a:p>
        </p:txBody>
      </p:sp>
      <p:sp>
        <p:nvSpPr>
          <p:cNvPr id="6" name="TextBox 5">
            <a:extLst>
              <a:ext uri="{FF2B5EF4-FFF2-40B4-BE49-F238E27FC236}">
                <a16:creationId xmlns:a16="http://schemas.microsoft.com/office/drawing/2014/main" id="{FE8BA866-F5C0-8745-8712-0CA679F99A6A}"/>
              </a:ext>
            </a:extLst>
          </p:cNvPr>
          <p:cNvSpPr txBox="1"/>
          <p:nvPr/>
        </p:nvSpPr>
        <p:spPr>
          <a:xfrm>
            <a:off x="8610600" y="2821073"/>
            <a:ext cx="3141133" cy="1200329"/>
          </a:xfrm>
          <a:prstGeom prst="rect">
            <a:avLst/>
          </a:prstGeom>
          <a:noFill/>
        </p:spPr>
        <p:txBody>
          <a:bodyPr wrap="square" rtlCol="0">
            <a:spAutoFit/>
          </a:bodyPr>
          <a:lstStyle/>
          <a:p>
            <a:r>
              <a:rPr lang="en-US" dirty="0"/>
              <a:t>There appears to be negative correlation with changes in inflation, but it appears to be coincidental.</a:t>
            </a:r>
          </a:p>
        </p:txBody>
      </p:sp>
    </p:spTree>
    <p:extLst>
      <p:ext uri="{BB962C8B-B14F-4D97-AF65-F5344CB8AC3E}">
        <p14:creationId xmlns:p14="http://schemas.microsoft.com/office/powerpoint/2010/main" val="3137816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79D0-C59D-D141-BB57-444A36D14E43}"/>
              </a:ext>
            </a:extLst>
          </p:cNvPr>
          <p:cNvSpPr>
            <a:spLocks noGrp="1"/>
          </p:cNvSpPr>
          <p:nvPr>
            <p:ph type="title"/>
          </p:nvPr>
        </p:nvSpPr>
        <p:spPr/>
        <p:txBody>
          <a:bodyPr/>
          <a:lstStyle/>
          <a:p>
            <a:pPr algn="ctr"/>
            <a:r>
              <a:rPr lang="en-US" dirty="0"/>
              <a:t>Indicator Based Selection – Prep - Yearly Index Returns vs Fed Rate</a:t>
            </a:r>
          </a:p>
        </p:txBody>
      </p:sp>
      <p:pic>
        <p:nvPicPr>
          <p:cNvPr id="4" name="Content Placeholder 3">
            <a:extLst>
              <a:ext uri="{FF2B5EF4-FFF2-40B4-BE49-F238E27FC236}">
                <a16:creationId xmlns:a16="http://schemas.microsoft.com/office/drawing/2014/main" id="{615B9F76-B707-BE4C-B69A-7E503445987B}"/>
              </a:ext>
            </a:extLst>
          </p:cNvPr>
          <p:cNvPicPr>
            <a:picLocks noGrp="1" noChangeAspect="1"/>
          </p:cNvPicPr>
          <p:nvPr>
            <p:ph idx="1"/>
          </p:nvPr>
        </p:nvPicPr>
        <p:blipFill>
          <a:blip r:embed="rId2"/>
          <a:stretch>
            <a:fillRect/>
          </a:stretch>
        </p:blipFill>
        <p:spPr>
          <a:xfrm>
            <a:off x="838200" y="1925638"/>
            <a:ext cx="7620000" cy="4351338"/>
          </a:xfrm>
          <a:prstGeom prst="rect">
            <a:avLst/>
          </a:prstGeom>
        </p:spPr>
      </p:pic>
      <p:sp>
        <p:nvSpPr>
          <p:cNvPr id="5" name="Slide Number Placeholder 4">
            <a:extLst>
              <a:ext uri="{FF2B5EF4-FFF2-40B4-BE49-F238E27FC236}">
                <a16:creationId xmlns:a16="http://schemas.microsoft.com/office/drawing/2014/main" id="{A786A5FD-61AE-BE4C-93B5-4BE4155D57AF}"/>
              </a:ext>
            </a:extLst>
          </p:cNvPr>
          <p:cNvSpPr>
            <a:spLocks noGrp="1"/>
          </p:cNvSpPr>
          <p:nvPr>
            <p:ph type="sldNum" sz="quarter" idx="12"/>
          </p:nvPr>
        </p:nvSpPr>
        <p:spPr/>
        <p:txBody>
          <a:bodyPr/>
          <a:lstStyle/>
          <a:p>
            <a:fld id="{F6FF31BB-D285-4E4E-8931-6216B9CC17E6}" type="slidenum">
              <a:rPr lang="en-US" smtClean="0"/>
              <a:t>26</a:t>
            </a:fld>
            <a:endParaRPr lang="en-US"/>
          </a:p>
        </p:txBody>
      </p:sp>
      <p:sp>
        <p:nvSpPr>
          <p:cNvPr id="6" name="TextBox 5">
            <a:extLst>
              <a:ext uri="{FF2B5EF4-FFF2-40B4-BE49-F238E27FC236}">
                <a16:creationId xmlns:a16="http://schemas.microsoft.com/office/drawing/2014/main" id="{554D2BF3-ADFC-0A4C-AC67-26CF4D40521A}"/>
              </a:ext>
            </a:extLst>
          </p:cNvPr>
          <p:cNvSpPr txBox="1"/>
          <p:nvPr/>
        </p:nvSpPr>
        <p:spPr>
          <a:xfrm>
            <a:off x="8610600" y="2900978"/>
            <a:ext cx="3200400" cy="1200329"/>
          </a:xfrm>
          <a:prstGeom prst="rect">
            <a:avLst/>
          </a:prstGeom>
          <a:noFill/>
        </p:spPr>
        <p:txBody>
          <a:bodyPr wrap="square" rtlCol="0">
            <a:spAutoFit/>
          </a:bodyPr>
          <a:lstStyle/>
          <a:p>
            <a:r>
              <a:rPr lang="en-US" dirty="0"/>
              <a:t>All indexes appear to move with fed rates to some degree, although at times they move in opposite directions. </a:t>
            </a:r>
          </a:p>
        </p:txBody>
      </p:sp>
    </p:spTree>
    <p:extLst>
      <p:ext uri="{BB962C8B-B14F-4D97-AF65-F5344CB8AC3E}">
        <p14:creationId xmlns:p14="http://schemas.microsoft.com/office/powerpoint/2010/main" val="1034224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10F0-97C8-ED4F-B79D-6A40623435EE}"/>
              </a:ext>
            </a:extLst>
          </p:cNvPr>
          <p:cNvSpPr>
            <a:spLocks noGrp="1"/>
          </p:cNvSpPr>
          <p:nvPr>
            <p:ph type="title"/>
          </p:nvPr>
        </p:nvSpPr>
        <p:spPr/>
        <p:txBody>
          <a:bodyPr/>
          <a:lstStyle/>
          <a:p>
            <a:pPr algn="ctr"/>
            <a:r>
              <a:rPr lang="en-US" dirty="0"/>
              <a:t>Indicator Based Selection – Prep - Yearly Index Returns vs Unemployment</a:t>
            </a:r>
          </a:p>
        </p:txBody>
      </p:sp>
      <p:pic>
        <p:nvPicPr>
          <p:cNvPr id="4" name="Content Placeholder 3">
            <a:extLst>
              <a:ext uri="{FF2B5EF4-FFF2-40B4-BE49-F238E27FC236}">
                <a16:creationId xmlns:a16="http://schemas.microsoft.com/office/drawing/2014/main" id="{0F9D8DC8-529F-7445-91F5-B6C9466FB807}"/>
              </a:ext>
            </a:extLst>
          </p:cNvPr>
          <p:cNvPicPr>
            <a:picLocks noGrp="1" noChangeAspect="1"/>
          </p:cNvPicPr>
          <p:nvPr>
            <p:ph idx="1"/>
          </p:nvPr>
        </p:nvPicPr>
        <p:blipFill>
          <a:blip r:embed="rId2"/>
          <a:stretch>
            <a:fillRect/>
          </a:stretch>
        </p:blipFill>
        <p:spPr>
          <a:xfrm>
            <a:off x="838200" y="1882775"/>
            <a:ext cx="7777163" cy="4351338"/>
          </a:xfrm>
          <a:prstGeom prst="rect">
            <a:avLst/>
          </a:prstGeom>
        </p:spPr>
      </p:pic>
      <p:sp>
        <p:nvSpPr>
          <p:cNvPr id="5" name="Slide Number Placeholder 4">
            <a:extLst>
              <a:ext uri="{FF2B5EF4-FFF2-40B4-BE49-F238E27FC236}">
                <a16:creationId xmlns:a16="http://schemas.microsoft.com/office/drawing/2014/main" id="{6D727B11-08A8-424C-AD2F-1423BD842F29}"/>
              </a:ext>
            </a:extLst>
          </p:cNvPr>
          <p:cNvSpPr>
            <a:spLocks noGrp="1"/>
          </p:cNvSpPr>
          <p:nvPr>
            <p:ph type="sldNum" sz="quarter" idx="12"/>
          </p:nvPr>
        </p:nvSpPr>
        <p:spPr/>
        <p:txBody>
          <a:bodyPr/>
          <a:lstStyle/>
          <a:p>
            <a:fld id="{F6FF31BB-D285-4E4E-8931-6216B9CC17E6}" type="slidenum">
              <a:rPr lang="en-US" smtClean="0"/>
              <a:t>27</a:t>
            </a:fld>
            <a:endParaRPr lang="en-US"/>
          </a:p>
        </p:txBody>
      </p:sp>
      <p:sp>
        <p:nvSpPr>
          <p:cNvPr id="7" name="TextBox 6">
            <a:extLst>
              <a:ext uri="{FF2B5EF4-FFF2-40B4-BE49-F238E27FC236}">
                <a16:creationId xmlns:a16="http://schemas.microsoft.com/office/drawing/2014/main" id="{9E4F3D5E-266D-2243-859D-72D048BC643D}"/>
              </a:ext>
            </a:extLst>
          </p:cNvPr>
          <p:cNvSpPr txBox="1"/>
          <p:nvPr/>
        </p:nvSpPr>
        <p:spPr>
          <a:xfrm>
            <a:off x="8610600" y="2505670"/>
            <a:ext cx="3234267" cy="3416320"/>
          </a:xfrm>
          <a:prstGeom prst="rect">
            <a:avLst/>
          </a:prstGeom>
          <a:noFill/>
        </p:spPr>
        <p:txBody>
          <a:bodyPr wrap="square" rtlCol="0">
            <a:spAutoFit/>
          </a:bodyPr>
          <a:lstStyle/>
          <a:p>
            <a:r>
              <a:rPr lang="en-US" dirty="0"/>
              <a:t>There is a clear negative correlation between the indexes and unemployment. </a:t>
            </a:r>
          </a:p>
          <a:p>
            <a:endParaRPr lang="en-US" dirty="0"/>
          </a:p>
          <a:p>
            <a:endParaRPr lang="en-US" dirty="0"/>
          </a:p>
          <a:p>
            <a:r>
              <a:rPr lang="en-US" dirty="0"/>
              <a:t>Unfortunately, the indexes appear to be correlated enough that a chart such as this makes it hard to identify any opportunities. I will instead calculate correlation coefficients for the data. </a:t>
            </a:r>
          </a:p>
        </p:txBody>
      </p:sp>
    </p:spTree>
    <p:extLst>
      <p:ext uri="{BB962C8B-B14F-4D97-AF65-F5344CB8AC3E}">
        <p14:creationId xmlns:p14="http://schemas.microsoft.com/office/powerpoint/2010/main" val="424358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9B64-4B32-C74C-95E5-49CBA79A1682}"/>
              </a:ext>
            </a:extLst>
          </p:cNvPr>
          <p:cNvSpPr>
            <a:spLocks noGrp="1"/>
          </p:cNvSpPr>
          <p:nvPr>
            <p:ph type="title"/>
          </p:nvPr>
        </p:nvSpPr>
        <p:spPr>
          <a:xfrm>
            <a:off x="838200" y="365126"/>
            <a:ext cx="10515600" cy="1288784"/>
          </a:xfrm>
        </p:spPr>
        <p:txBody>
          <a:bodyPr>
            <a:normAutofit/>
          </a:bodyPr>
          <a:lstStyle/>
          <a:p>
            <a:pPr algn="ctr"/>
            <a:r>
              <a:rPr lang="en-US" sz="4000" dirty="0"/>
              <a:t>Indicator Based Selection – Prep - Indicator Correlation - Monthly</a:t>
            </a:r>
          </a:p>
        </p:txBody>
      </p:sp>
      <p:pic>
        <p:nvPicPr>
          <p:cNvPr id="23" name="Content Placeholder 3">
            <a:extLst>
              <a:ext uri="{FF2B5EF4-FFF2-40B4-BE49-F238E27FC236}">
                <a16:creationId xmlns:a16="http://schemas.microsoft.com/office/drawing/2014/main" id="{999A67A5-942B-7D48-BCB1-BE7E056825D9}"/>
              </a:ext>
            </a:extLst>
          </p:cNvPr>
          <p:cNvPicPr>
            <a:picLocks noChangeAspect="1"/>
          </p:cNvPicPr>
          <p:nvPr/>
        </p:nvPicPr>
        <p:blipFill rotWithShape="1">
          <a:blip r:embed="rId2"/>
          <a:srcRect l="-6327" r="-6327"/>
          <a:stretch/>
        </p:blipFill>
        <p:spPr>
          <a:xfrm>
            <a:off x="838200" y="1825625"/>
            <a:ext cx="6151651" cy="4303465"/>
          </a:xfrm>
          <a:prstGeom prst="rect">
            <a:avLst/>
          </a:prstGeom>
        </p:spPr>
      </p:pic>
      <p:sp>
        <p:nvSpPr>
          <p:cNvPr id="5" name="Slide Number Placeholder 4">
            <a:extLst>
              <a:ext uri="{FF2B5EF4-FFF2-40B4-BE49-F238E27FC236}">
                <a16:creationId xmlns:a16="http://schemas.microsoft.com/office/drawing/2014/main" id="{094857EF-8C33-F04D-B212-55B97A2D9D67}"/>
              </a:ext>
            </a:extLst>
          </p:cNvPr>
          <p:cNvSpPr>
            <a:spLocks noGrp="1"/>
          </p:cNvSpPr>
          <p:nvPr>
            <p:ph type="sldNum" sz="quarter" idx="12"/>
          </p:nvPr>
        </p:nvSpPr>
        <p:spPr/>
        <p:txBody>
          <a:bodyPr/>
          <a:lstStyle/>
          <a:p>
            <a:fld id="{F6FF31BB-D285-4E4E-8931-6216B9CC17E6}" type="slidenum">
              <a:rPr lang="en-US" smtClean="0"/>
              <a:t>28</a:t>
            </a:fld>
            <a:endParaRPr lang="en-US"/>
          </a:p>
        </p:txBody>
      </p:sp>
      <p:sp>
        <p:nvSpPr>
          <p:cNvPr id="33" name="TextBox 32">
            <a:extLst>
              <a:ext uri="{FF2B5EF4-FFF2-40B4-BE49-F238E27FC236}">
                <a16:creationId xmlns:a16="http://schemas.microsoft.com/office/drawing/2014/main" id="{1EDE83FD-3A3B-D441-BB64-63114D2133C5}"/>
              </a:ext>
            </a:extLst>
          </p:cNvPr>
          <p:cNvSpPr txBox="1"/>
          <p:nvPr/>
        </p:nvSpPr>
        <p:spPr>
          <a:xfrm>
            <a:off x="6662861" y="1653910"/>
            <a:ext cx="5266673" cy="4524315"/>
          </a:xfrm>
          <a:prstGeom prst="rect">
            <a:avLst/>
          </a:prstGeom>
          <a:noFill/>
        </p:spPr>
        <p:txBody>
          <a:bodyPr wrap="square" rtlCol="0">
            <a:spAutoFit/>
          </a:bodyPr>
          <a:lstStyle/>
          <a:p>
            <a:r>
              <a:rPr lang="en-US" b="1"/>
              <a:t>Based on the available monthly data </a:t>
            </a:r>
          </a:p>
          <a:p>
            <a:pPr marL="285750" indent="-285750">
              <a:buFont typeface="Arial" panose="020B0604020202020204" pitchFamily="34" charset="0"/>
              <a:buChar char="•"/>
            </a:pPr>
            <a:r>
              <a:rPr lang="en-US"/>
              <a:t>Core is highly correlated to both Growth and Value, but Value and Growth appear to be able to provide some diversification benefits to each other.</a:t>
            </a:r>
          </a:p>
          <a:p>
            <a:pPr marL="285750" indent="-285750">
              <a:buFont typeface="Arial" panose="020B0604020202020204" pitchFamily="34" charset="0"/>
              <a:buChar char="•"/>
            </a:pPr>
            <a:r>
              <a:rPr lang="en-US"/>
              <a:t>Growth stocks are expected to outperform slightly during times of rising inflation</a:t>
            </a:r>
          </a:p>
          <a:p>
            <a:pPr marL="285750" indent="-285750">
              <a:buFont typeface="Arial" panose="020B0604020202020204" pitchFamily="34" charset="0"/>
              <a:buChar char="•"/>
            </a:pPr>
            <a:r>
              <a:rPr lang="en-US"/>
              <a:t>Value stocks may be able to provide a hedge during times of falling inflation.</a:t>
            </a:r>
          </a:p>
          <a:p>
            <a:pPr marL="285750" indent="-285750">
              <a:buFont typeface="Arial" panose="020B0604020202020204" pitchFamily="34" charset="0"/>
              <a:buChar char="•"/>
            </a:pPr>
            <a:r>
              <a:rPr lang="en-US"/>
              <a:t>Value stocks should outperform during times of falling unemployment</a:t>
            </a:r>
          </a:p>
          <a:p>
            <a:pPr marL="285750" indent="-285750">
              <a:buFont typeface="Arial" panose="020B0604020202020204" pitchFamily="34" charset="0"/>
              <a:buChar char="•"/>
            </a:pPr>
            <a:r>
              <a:rPr lang="en-US"/>
              <a:t>Growth stocks should provide a hedge during times of rising unemployment.</a:t>
            </a:r>
          </a:p>
          <a:p>
            <a:pPr marL="285750" indent="-285750">
              <a:buFont typeface="Arial" panose="020B0604020202020204" pitchFamily="34" charset="0"/>
              <a:buChar char="•"/>
            </a:pPr>
            <a:r>
              <a:rPr lang="en-US"/>
              <a:t>All strategies behave similarly to changes in Interest Rates – This is likely negligible, but Value appears to have a small edge in times of falling fed rates. </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972565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6F69-6118-C144-9B4D-65CEA84F40F4}"/>
              </a:ext>
            </a:extLst>
          </p:cNvPr>
          <p:cNvSpPr>
            <a:spLocks noGrp="1"/>
          </p:cNvSpPr>
          <p:nvPr>
            <p:ph type="title"/>
          </p:nvPr>
        </p:nvSpPr>
        <p:spPr>
          <a:xfrm>
            <a:off x="838200" y="365126"/>
            <a:ext cx="10515600" cy="1288784"/>
          </a:xfrm>
        </p:spPr>
        <p:txBody>
          <a:bodyPr>
            <a:normAutofit/>
          </a:bodyPr>
          <a:lstStyle/>
          <a:p>
            <a:pPr algn="ctr"/>
            <a:r>
              <a:rPr lang="en-US" sz="4000" dirty="0"/>
              <a:t>Indicator Based Selection – Prep - Indicator Correlation - Quarterly</a:t>
            </a:r>
          </a:p>
        </p:txBody>
      </p:sp>
      <p:sp>
        <p:nvSpPr>
          <p:cNvPr id="6" name="Content Placeholder 5">
            <a:extLst>
              <a:ext uri="{FF2B5EF4-FFF2-40B4-BE49-F238E27FC236}">
                <a16:creationId xmlns:a16="http://schemas.microsoft.com/office/drawing/2014/main" id="{E3BF9D39-CFF8-1149-90D2-3036D1E3B552}"/>
              </a:ext>
            </a:extLst>
          </p:cNvPr>
          <p:cNvSpPr>
            <a:spLocks noGrp="1"/>
          </p:cNvSpPr>
          <p:nvPr>
            <p:ph idx="1"/>
          </p:nvPr>
        </p:nvSpPr>
        <p:spPr>
          <a:xfrm>
            <a:off x="7552944" y="1825625"/>
            <a:ext cx="3800856" cy="4303464"/>
          </a:xfrm>
        </p:spPr>
        <p:txBody>
          <a:bodyPr>
            <a:normAutofit/>
          </a:bodyPr>
          <a:lstStyle/>
          <a:p>
            <a:r>
              <a:rPr lang="en-US" sz="2000"/>
              <a:t>The Quarterly correlation data mostly confirms my previous observations with one exception: </a:t>
            </a:r>
          </a:p>
          <a:p>
            <a:pPr lvl="1"/>
            <a:r>
              <a:rPr lang="en-US" sz="1600"/>
              <a:t>Quarterly, Value appears to be a much stronger pick in times of negative fed rate changes, going from a low positive correlation, to a low negative correlation. </a:t>
            </a:r>
          </a:p>
        </p:txBody>
      </p:sp>
      <p:pic>
        <p:nvPicPr>
          <p:cNvPr id="7" name="Picture 6">
            <a:extLst>
              <a:ext uri="{FF2B5EF4-FFF2-40B4-BE49-F238E27FC236}">
                <a16:creationId xmlns:a16="http://schemas.microsoft.com/office/drawing/2014/main" id="{6F3B184A-35CF-6C49-A852-38F12BE5AC21}"/>
              </a:ext>
            </a:extLst>
          </p:cNvPr>
          <p:cNvPicPr>
            <a:picLocks noChangeAspect="1"/>
          </p:cNvPicPr>
          <p:nvPr/>
        </p:nvPicPr>
        <p:blipFill rotWithShape="1">
          <a:blip r:embed="rId2"/>
          <a:srcRect l="-4037" r="-4037"/>
          <a:stretch/>
        </p:blipFill>
        <p:spPr>
          <a:xfrm>
            <a:off x="838200" y="1825625"/>
            <a:ext cx="6151651" cy="4303465"/>
          </a:xfrm>
          <a:prstGeom prst="rect">
            <a:avLst/>
          </a:prstGeom>
        </p:spPr>
      </p:pic>
      <p:sp>
        <p:nvSpPr>
          <p:cNvPr id="9" name="Slide Number Placeholder 8">
            <a:extLst>
              <a:ext uri="{FF2B5EF4-FFF2-40B4-BE49-F238E27FC236}">
                <a16:creationId xmlns:a16="http://schemas.microsoft.com/office/drawing/2014/main" id="{EAB5987F-EEB5-8547-A6BB-25AA4620AA79}"/>
              </a:ext>
            </a:extLst>
          </p:cNvPr>
          <p:cNvSpPr>
            <a:spLocks noGrp="1"/>
          </p:cNvSpPr>
          <p:nvPr>
            <p:ph type="sldNum" sz="quarter" idx="12"/>
          </p:nvPr>
        </p:nvSpPr>
        <p:spPr/>
        <p:txBody>
          <a:bodyPr/>
          <a:lstStyle/>
          <a:p>
            <a:fld id="{F6FF31BB-D285-4E4E-8931-6216B9CC17E6}" type="slidenum">
              <a:rPr lang="en-US" smtClean="0"/>
              <a:t>29</a:t>
            </a:fld>
            <a:endParaRPr lang="en-US"/>
          </a:p>
        </p:txBody>
      </p:sp>
    </p:spTree>
    <p:extLst>
      <p:ext uri="{BB962C8B-B14F-4D97-AF65-F5344CB8AC3E}">
        <p14:creationId xmlns:p14="http://schemas.microsoft.com/office/powerpoint/2010/main" val="3532004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571-FF20-1B4B-AC13-D3FB3EED4773}"/>
              </a:ext>
            </a:extLst>
          </p:cNvPr>
          <p:cNvSpPr>
            <a:spLocks noGrp="1"/>
          </p:cNvSpPr>
          <p:nvPr>
            <p:ph type="title"/>
          </p:nvPr>
        </p:nvSpPr>
        <p:spPr/>
        <p:txBody>
          <a:bodyPr/>
          <a:lstStyle/>
          <a:p>
            <a:pPr algn="ctr"/>
            <a:r>
              <a:rPr lang="en-US" dirty="0"/>
              <a:t>Assumptions</a:t>
            </a:r>
          </a:p>
        </p:txBody>
      </p:sp>
      <p:sp>
        <p:nvSpPr>
          <p:cNvPr id="3" name="Content Placeholder 2">
            <a:extLst>
              <a:ext uri="{FF2B5EF4-FFF2-40B4-BE49-F238E27FC236}">
                <a16:creationId xmlns:a16="http://schemas.microsoft.com/office/drawing/2014/main" id="{6758DAD0-39D1-C840-BBE1-17B3F8AE5208}"/>
              </a:ext>
            </a:extLst>
          </p:cNvPr>
          <p:cNvSpPr>
            <a:spLocks noGrp="1"/>
          </p:cNvSpPr>
          <p:nvPr>
            <p:ph idx="1"/>
          </p:nvPr>
        </p:nvSpPr>
        <p:spPr/>
        <p:txBody>
          <a:bodyPr/>
          <a:lstStyle/>
          <a:p>
            <a:r>
              <a:rPr lang="en-US" dirty="0"/>
              <a:t>Equity, Long Only only portfolios</a:t>
            </a:r>
          </a:p>
          <a:p>
            <a:r>
              <a:rPr lang="en-US" dirty="0"/>
              <a:t>Investors are not tax-exempt</a:t>
            </a:r>
          </a:p>
          <a:p>
            <a:pPr lvl="1"/>
            <a:r>
              <a:rPr lang="en-US" dirty="0"/>
              <a:t>Losses may be harvested. </a:t>
            </a:r>
          </a:p>
          <a:p>
            <a:pPr lvl="1"/>
            <a:r>
              <a:rPr lang="en-US" dirty="0"/>
              <a:t>Capital Gains may be taxed. </a:t>
            </a:r>
          </a:p>
          <a:p>
            <a:r>
              <a:rPr lang="en-US" dirty="0"/>
              <a:t>All asset allocation done via purchase/sale of ETF Index Funds</a:t>
            </a:r>
          </a:p>
          <a:p>
            <a:r>
              <a:rPr lang="en-US" dirty="0"/>
              <a:t>Trading is not free. </a:t>
            </a:r>
          </a:p>
          <a:p>
            <a:r>
              <a:rPr lang="en-US" dirty="0"/>
              <a:t>Risk Free Rate is 0</a:t>
            </a:r>
          </a:p>
          <a:p>
            <a:endParaRPr lang="en-US" dirty="0"/>
          </a:p>
        </p:txBody>
      </p:sp>
      <p:sp>
        <p:nvSpPr>
          <p:cNvPr id="4" name="Slide Number Placeholder 3">
            <a:extLst>
              <a:ext uri="{FF2B5EF4-FFF2-40B4-BE49-F238E27FC236}">
                <a16:creationId xmlns:a16="http://schemas.microsoft.com/office/drawing/2014/main" id="{D73044E3-0DAF-A645-B0A5-894892736088}"/>
              </a:ext>
            </a:extLst>
          </p:cNvPr>
          <p:cNvSpPr>
            <a:spLocks noGrp="1"/>
          </p:cNvSpPr>
          <p:nvPr>
            <p:ph type="sldNum" sz="quarter" idx="12"/>
          </p:nvPr>
        </p:nvSpPr>
        <p:spPr/>
        <p:txBody>
          <a:bodyPr/>
          <a:lstStyle/>
          <a:p>
            <a:fld id="{F6FF31BB-D285-4E4E-8931-6216B9CC17E6}" type="slidenum">
              <a:rPr lang="en-US" smtClean="0"/>
              <a:t>3</a:t>
            </a:fld>
            <a:endParaRPr lang="en-US"/>
          </a:p>
        </p:txBody>
      </p:sp>
    </p:spTree>
    <p:extLst>
      <p:ext uri="{BB962C8B-B14F-4D97-AF65-F5344CB8AC3E}">
        <p14:creationId xmlns:p14="http://schemas.microsoft.com/office/powerpoint/2010/main" val="3576910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21F0-9605-C14C-BB0C-BCAC0DC12D23}"/>
              </a:ext>
            </a:extLst>
          </p:cNvPr>
          <p:cNvSpPr>
            <a:spLocks noGrp="1"/>
          </p:cNvSpPr>
          <p:nvPr>
            <p:ph type="title"/>
          </p:nvPr>
        </p:nvSpPr>
        <p:spPr/>
        <p:txBody>
          <a:bodyPr/>
          <a:lstStyle/>
          <a:p>
            <a:pPr algn="ctr"/>
            <a:r>
              <a:rPr lang="en-US" dirty="0"/>
              <a:t>Indicator Based Selection – Prep - Indicator Correlation - Yearly</a:t>
            </a:r>
          </a:p>
        </p:txBody>
      </p:sp>
      <p:pic>
        <p:nvPicPr>
          <p:cNvPr id="8" name="Content Placeholder 7">
            <a:extLst>
              <a:ext uri="{FF2B5EF4-FFF2-40B4-BE49-F238E27FC236}">
                <a16:creationId xmlns:a16="http://schemas.microsoft.com/office/drawing/2014/main" id="{5CDABD2E-3747-FC46-B736-C060A6E0682E}"/>
              </a:ext>
            </a:extLst>
          </p:cNvPr>
          <p:cNvPicPr>
            <a:picLocks noGrp="1" noChangeAspect="1"/>
          </p:cNvPicPr>
          <p:nvPr>
            <p:ph idx="1"/>
          </p:nvPr>
        </p:nvPicPr>
        <p:blipFill>
          <a:blip r:embed="rId2"/>
          <a:stretch>
            <a:fillRect/>
          </a:stretch>
        </p:blipFill>
        <p:spPr>
          <a:xfrm>
            <a:off x="838200" y="1911350"/>
            <a:ext cx="5791200" cy="4500072"/>
          </a:xfrm>
          <a:prstGeom prst="rect">
            <a:avLst/>
          </a:prstGeom>
        </p:spPr>
      </p:pic>
      <p:sp>
        <p:nvSpPr>
          <p:cNvPr id="9" name="Slide Number Placeholder 8">
            <a:extLst>
              <a:ext uri="{FF2B5EF4-FFF2-40B4-BE49-F238E27FC236}">
                <a16:creationId xmlns:a16="http://schemas.microsoft.com/office/drawing/2014/main" id="{609AD0E5-25EB-C942-AD7D-89B5D5D92193}"/>
              </a:ext>
            </a:extLst>
          </p:cNvPr>
          <p:cNvSpPr>
            <a:spLocks noGrp="1"/>
          </p:cNvSpPr>
          <p:nvPr>
            <p:ph type="sldNum" sz="quarter" idx="12"/>
          </p:nvPr>
        </p:nvSpPr>
        <p:spPr/>
        <p:txBody>
          <a:bodyPr/>
          <a:lstStyle/>
          <a:p>
            <a:fld id="{F6FF31BB-D285-4E4E-8931-6216B9CC17E6}" type="slidenum">
              <a:rPr lang="en-US" smtClean="0"/>
              <a:t>30</a:t>
            </a:fld>
            <a:endParaRPr lang="en-US"/>
          </a:p>
        </p:txBody>
      </p:sp>
      <p:sp>
        <p:nvSpPr>
          <p:cNvPr id="10" name="TextBox 9">
            <a:extLst>
              <a:ext uri="{FF2B5EF4-FFF2-40B4-BE49-F238E27FC236}">
                <a16:creationId xmlns:a16="http://schemas.microsoft.com/office/drawing/2014/main" id="{35DA3391-1453-CA40-8C22-CD85B8F9B2B7}"/>
              </a:ext>
            </a:extLst>
          </p:cNvPr>
          <p:cNvSpPr txBox="1"/>
          <p:nvPr/>
        </p:nvSpPr>
        <p:spPr>
          <a:xfrm>
            <a:off x="7704667" y="1951672"/>
            <a:ext cx="3454400" cy="1477328"/>
          </a:xfrm>
          <a:prstGeom prst="rect">
            <a:avLst/>
          </a:prstGeom>
          <a:noFill/>
        </p:spPr>
        <p:txBody>
          <a:bodyPr wrap="square" rtlCol="0">
            <a:spAutoFit/>
          </a:bodyPr>
          <a:lstStyle/>
          <a:p>
            <a:r>
              <a:rPr lang="en-US"/>
              <a:t>I have no new observations based on the yearly correlation data. I will note, though, that the fed rate correlations are now more in line with the monthly values.</a:t>
            </a:r>
          </a:p>
        </p:txBody>
      </p:sp>
    </p:spTree>
    <p:extLst>
      <p:ext uri="{BB962C8B-B14F-4D97-AF65-F5344CB8AC3E}">
        <p14:creationId xmlns:p14="http://schemas.microsoft.com/office/powerpoint/2010/main" val="290485825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EFD3-8A24-F94C-AB3A-4F996E84F43F}"/>
              </a:ext>
            </a:extLst>
          </p:cNvPr>
          <p:cNvSpPr>
            <a:spLocks noGrp="1"/>
          </p:cNvSpPr>
          <p:nvPr>
            <p:ph type="title"/>
          </p:nvPr>
        </p:nvSpPr>
        <p:spPr/>
        <p:txBody>
          <a:bodyPr/>
          <a:lstStyle/>
          <a:p>
            <a:pPr algn="ctr"/>
            <a:r>
              <a:rPr lang="en-US" dirty="0"/>
              <a:t>Portfolio Update</a:t>
            </a:r>
          </a:p>
        </p:txBody>
      </p:sp>
      <p:sp>
        <p:nvSpPr>
          <p:cNvPr id="3" name="Content Placeholder 2">
            <a:extLst>
              <a:ext uri="{FF2B5EF4-FFF2-40B4-BE49-F238E27FC236}">
                <a16:creationId xmlns:a16="http://schemas.microsoft.com/office/drawing/2014/main" id="{9589C6A7-6639-7048-B52D-B3F7E9576B27}"/>
              </a:ext>
            </a:extLst>
          </p:cNvPr>
          <p:cNvSpPr>
            <a:spLocks noGrp="1"/>
          </p:cNvSpPr>
          <p:nvPr>
            <p:ph idx="1"/>
          </p:nvPr>
        </p:nvSpPr>
        <p:spPr/>
        <p:txBody>
          <a:bodyPr/>
          <a:lstStyle/>
          <a:p>
            <a:r>
              <a:rPr lang="en-US" dirty="0"/>
              <a:t>I have decided to no longer use the Core Weighted Portfolio. </a:t>
            </a:r>
          </a:p>
          <a:p>
            <a:r>
              <a:rPr lang="en-US" dirty="0"/>
              <a:t>I believe Core and Value to be too positively correlated for a larger Core allocation to provide meaningful gains or diversification. </a:t>
            </a:r>
          </a:p>
          <a:p>
            <a:r>
              <a:rPr lang="en-US" dirty="0"/>
              <a:t>If Core is the favored index, the strategies will now point to the value portfolio. </a:t>
            </a:r>
          </a:p>
        </p:txBody>
      </p:sp>
      <p:sp>
        <p:nvSpPr>
          <p:cNvPr id="4" name="Slide Number Placeholder 3">
            <a:extLst>
              <a:ext uri="{FF2B5EF4-FFF2-40B4-BE49-F238E27FC236}">
                <a16:creationId xmlns:a16="http://schemas.microsoft.com/office/drawing/2014/main" id="{C99AD79D-6E91-9C42-BFD9-4B14B7784310}"/>
              </a:ext>
            </a:extLst>
          </p:cNvPr>
          <p:cNvSpPr>
            <a:spLocks noGrp="1"/>
          </p:cNvSpPr>
          <p:nvPr>
            <p:ph type="sldNum" sz="quarter" idx="12"/>
          </p:nvPr>
        </p:nvSpPr>
        <p:spPr/>
        <p:txBody>
          <a:bodyPr/>
          <a:lstStyle/>
          <a:p>
            <a:fld id="{F6FF31BB-D285-4E4E-8931-6216B9CC17E6}" type="slidenum">
              <a:rPr lang="en-US" smtClean="0"/>
              <a:t>31</a:t>
            </a:fld>
            <a:endParaRPr lang="en-US"/>
          </a:p>
        </p:txBody>
      </p:sp>
    </p:spTree>
    <p:extLst>
      <p:ext uri="{BB962C8B-B14F-4D97-AF65-F5344CB8AC3E}">
        <p14:creationId xmlns:p14="http://schemas.microsoft.com/office/powerpoint/2010/main" val="2470434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5294-CFAB-A441-938D-7282444E5F45}"/>
              </a:ext>
            </a:extLst>
          </p:cNvPr>
          <p:cNvSpPr>
            <a:spLocks noGrp="1"/>
          </p:cNvSpPr>
          <p:nvPr>
            <p:ph type="title"/>
          </p:nvPr>
        </p:nvSpPr>
        <p:spPr/>
        <p:txBody>
          <a:bodyPr/>
          <a:lstStyle/>
          <a:p>
            <a:pPr algn="ctr"/>
            <a:r>
              <a:rPr lang="en-US" dirty="0"/>
              <a:t>Indicator Based Selection – Strategy</a:t>
            </a:r>
          </a:p>
        </p:txBody>
      </p:sp>
      <p:sp>
        <p:nvSpPr>
          <p:cNvPr id="4" name="Slide Number Placeholder 3">
            <a:extLst>
              <a:ext uri="{FF2B5EF4-FFF2-40B4-BE49-F238E27FC236}">
                <a16:creationId xmlns:a16="http://schemas.microsoft.com/office/drawing/2014/main" id="{752363A2-E5C0-CA4C-A5AF-28C36FB02139}"/>
              </a:ext>
            </a:extLst>
          </p:cNvPr>
          <p:cNvSpPr>
            <a:spLocks noGrp="1"/>
          </p:cNvSpPr>
          <p:nvPr>
            <p:ph type="sldNum" sz="quarter" idx="12"/>
          </p:nvPr>
        </p:nvSpPr>
        <p:spPr/>
        <p:txBody>
          <a:bodyPr/>
          <a:lstStyle/>
          <a:p>
            <a:fld id="{F6FF31BB-D285-4E4E-8931-6216B9CC17E6}" type="slidenum">
              <a:rPr lang="en-US" smtClean="0"/>
              <a:t>32</a:t>
            </a:fld>
            <a:endParaRPr lang="en-US"/>
          </a:p>
        </p:txBody>
      </p:sp>
      <p:sp>
        <p:nvSpPr>
          <p:cNvPr id="6" name="TextBox 5">
            <a:extLst>
              <a:ext uri="{FF2B5EF4-FFF2-40B4-BE49-F238E27FC236}">
                <a16:creationId xmlns:a16="http://schemas.microsoft.com/office/drawing/2014/main" id="{10227E9C-67DF-A845-8DA9-3BAC34472BD7}"/>
              </a:ext>
            </a:extLst>
          </p:cNvPr>
          <p:cNvSpPr txBox="1"/>
          <p:nvPr/>
        </p:nvSpPr>
        <p:spPr>
          <a:xfrm>
            <a:off x="753533" y="1617133"/>
            <a:ext cx="10701867" cy="4524315"/>
          </a:xfrm>
          <a:prstGeom prst="rect">
            <a:avLst/>
          </a:prstGeom>
          <a:noFill/>
        </p:spPr>
        <p:txBody>
          <a:bodyPr wrap="square" rtlCol="0">
            <a:spAutoFit/>
          </a:bodyPr>
          <a:lstStyle/>
          <a:p>
            <a:r>
              <a:rPr lang="en-US" dirty="0"/>
              <a:t>The Strategy: </a:t>
            </a:r>
          </a:p>
          <a:p>
            <a:r>
              <a:rPr lang="en-US" dirty="0"/>
              <a:t>	</a:t>
            </a:r>
          </a:p>
          <a:p>
            <a:pPr marL="285750" indent="-285750">
              <a:buFont typeface="Arial" panose="020B0604020202020204" pitchFamily="34" charset="0"/>
              <a:buChar char="•"/>
            </a:pPr>
            <a:r>
              <a:rPr lang="en-US" dirty="0"/>
              <a:t>The Indicator Based selection strategy assigns each portfolio a value (1 for Value Weighted and -1 for Growth) and assigns these values to a flag depending on direction.</a:t>
            </a:r>
          </a:p>
          <a:p>
            <a:pPr marL="742950" lvl="1" indent="-285750">
              <a:buFont typeface="Arial" panose="020B0604020202020204" pitchFamily="34" charset="0"/>
              <a:buChar char="•"/>
            </a:pPr>
            <a:r>
              <a:rPr lang="en-US" dirty="0"/>
              <a:t>For example if unemployment falls (is &lt; 0), the unemployment flag, will be assigned a value of 1 as a result of Values higher negative correlation with that indicator. If it rises, it will be assigned a value of -1. These values are based on the correlations noted in previous slides. </a:t>
            </a:r>
          </a:p>
          <a:p>
            <a:pPr marL="285750" indent="-285750">
              <a:buFont typeface="Arial" panose="020B0604020202020204" pitchFamily="34" charset="0"/>
              <a:buChar char="•"/>
            </a:pPr>
            <a:r>
              <a:rPr lang="en-US" dirty="0"/>
              <a:t>The values are then summed into a Flag field, and used to decide which portfolio to invest in. </a:t>
            </a:r>
          </a:p>
          <a:p>
            <a:pPr marL="285750" indent="-285750">
              <a:buFont typeface="Arial" panose="020B0604020202020204" pitchFamily="34" charset="0"/>
              <a:buChar char="•"/>
            </a:pPr>
            <a:r>
              <a:rPr lang="en-US" dirty="0"/>
              <a:t>If the flag sum is negative, Growth received more flags and will be considered in favor. If it is positive, the same is true for Value. 0 originally pointed at the Core Weighted portfolio, but this was removed, and replaced with Value as previously noted. </a:t>
            </a:r>
          </a:p>
          <a:p>
            <a:pPr marL="285750" indent="-285750">
              <a:buFont typeface="Arial" panose="020B0604020202020204" pitchFamily="34" charset="0"/>
              <a:buChar char="•"/>
            </a:pPr>
            <a:r>
              <a:rPr lang="en-US" dirty="0"/>
              <a:t>This model looks back one period(quarter), determines which portfolio has been flagged, and invests in it. </a:t>
            </a:r>
          </a:p>
          <a:p>
            <a:pPr marL="285750" indent="-285750">
              <a:buFont typeface="Arial" panose="020B0604020202020204" pitchFamily="34" charset="0"/>
              <a:buChar char="•"/>
            </a:pPr>
            <a:r>
              <a:rPr lang="en-US" dirty="0"/>
              <a:t>The economic indicators used for this strategy are:</a:t>
            </a:r>
          </a:p>
          <a:p>
            <a:pPr marL="742950" lvl="1" indent="-285750">
              <a:buFont typeface="Arial" panose="020B0604020202020204" pitchFamily="34" charset="0"/>
              <a:buChar char="•"/>
            </a:pPr>
            <a:r>
              <a:rPr lang="en-US" dirty="0"/>
              <a:t>Unemployment</a:t>
            </a:r>
          </a:p>
          <a:p>
            <a:pPr marL="742950" lvl="1" indent="-285750">
              <a:buFont typeface="Arial" panose="020B0604020202020204" pitchFamily="34" charset="0"/>
              <a:buChar char="•"/>
            </a:pPr>
            <a:r>
              <a:rPr lang="en-US" dirty="0"/>
              <a:t>Fed Funds Rate</a:t>
            </a:r>
          </a:p>
          <a:p>
            <a:pPr marL="742950" lvl="1" indent="-285750">
              <a:buFont typeface="Arial" panose="020B0604020202020204" pitchFamily="34" charset="0"/>
              <a:buChar char="•"/>
            </a:pPr>
            <a:r>
              <a:rPr lang="en-US" dirty="0"/>
              <a:t>Inflation</a:t>
            </a:r>
          </a:p>
        </p:txBody>
      </p:sp>
    </p:spTree>
    <p:extLst>
      <p:ext uri="{BB962C8B-B14F-4D97-AF65-F5344CB8AC3E}">
        <p14:creationId xmlns:p14="http://schemas.microsoft.com/office/powerpoint/2010/main" val="3689040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FB33-F6D5-D841-B98F-1D5496BB60C5}"/>
              </a:ext>
            </a:extLst>
          </p:cNvPr>
          <p:cNvSpPr>
            <a:spLocks noGrp="1"/>
          </p:cNvSpPr>
          <p:nvPr>
            <p:ph type="title"/>
          </p:nvPr>
        </p:nvSpPr>
        <p:spPr/>
        <p:txBody>
          <a:bodyPr/>
          <a:lstStyle/>
          <a:p>
            <a:pPr algn="ctr"/>
            <a:r>
              <a:rPr lang="en-US" dirty="0"/>
              <a:t>Why not percentage changes?</a:t>
            </a:r>
          </a:p>
        </p:txBody>
      </p:sp>
      <p:sp>
        <p:nvSpPr>
          <p:cNvPr id="3" name="Content Placeholder 2">
            <a:extLst>
              <a:ext uri="{FF2B5EF4-FFF2-40B4-BE49-F238E27FC236}">
                <a16:creationId xmlns:a16="http://schemas.microsoft.com/office/drawing/2014/main" id="{9BABD5B3-2583-A547-9D0B-E207ABBB30FF}"/>
              </a:ext>
            </a:extLst>
          </p:cNvPr>
          <p:cNvSpPr>
            <a:spLocks noGrp="1"/>
          </p:cNvSpPr>
          <p:nvPr>
            <p:ph idx="1"/>
          </p:nvPr>
        </p:nvSpPr>
        <p:spPr/>
        <p:txBody>
          <a:bodyPr/>
          <a:lstStyle/>
          <a:p>
            <a:r>
              <a:rPr lang="en-US"/>
              <a:t>While building this model, I did consider using percentage changes in the indicators instead of the differences. I decided against this for two reasons. </a:t>
            </a:r>
          </a:p>
          <a:p>
            <a:pPr lvl="1"/>
            <a:r>
              <a:rPr lang="en-US"/>
              <a:t>Some indicators can and have reached 0. This will cause mathematical issues for the model when attempting to determine a month over month percentage change. </a:t>
            </a:r>
          </a:p>
          <a:p>
            <a:pPr lvl="1"/>
            <a:r>
              <a:rPr lang="en-US"/>
              <a:t>When indicators are near zero, many changes can be overstated. For example, an indicator shifting from .1 to .2 likely won’t make much difference but will be weighted heavily as a 100% increase. </a:t>
            </a:r>
          </a:p>
        </p:txBody>
      </p:sp>
      <p:sp>
        <p:nvSpPr>
          <p:cNvPr id="4" name="Slide Number Placeholder 3">
            <a:extLst>
              <a:ext uri="{FF2B5EF4-FFF2-40B4-BE49-F238E27FC236}">
                <a16:creationId xmlns:a16="http://schemas.microsoft.com/office/drawing/2014/main" id="{8A9792A3-5CA4-2D45-A02F-055DE7B25348}"/>
              </a:ext>
            </a:extLst>
          </p:cNvPr>
          <p:cNvSpPr>
            <a:spLocks noGrp="1"/>
          </p:cNvSpPr>
          <p:nvPr>
            <p:ph type="sldNum" sz="quarter" idx="12"/>
          </p:nvPr>
        </p:nvSpPr>
        <p:spPr/>
        <p:txBody>
          <a:bodyPr/>
          <a:lstStyle/>
          <a:p>
            <a:fld id="{F6FF31BB-D285-4E4E-8931-6216B9CC17E6}" type="slidenum">
              <a:rPr lang="en-US" smtClean="0"/>
              <a:t>33</a:t>
            </a:fld>
            <a:endParaRPr lang="en-US"/>
          </a:p>
        </p:txBody>
      </p:sp>
    </p:spTree>
    <p:extLst>
      <p:ext uri="{BB962C8B-B14F-4D97-AF65-F5344CB8AC3E}">
        <p14:creationId xmlns:p14="http://schemas.microsoft.com/office/powerpoint/2010/main" val="328610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5FFD-6680-FA44-B06A-D121E5923EE2}"/>
              </a:ext>
            </a:extLst>
          </p:cNvPr>
          <p:cNvSpPr>
            <a:spLocks noGrp="1"/>
          </p:cNvSpPr>
          <p:nvPr>
            <p:ph type="title"/>
          </p:nvPr>
        </p:nvSpPr>
        <p:spPr>
          <a:xfrm>
            <a:off x="838200" y="136525"/>
            <a:ext cx="10515600" cy="837142"/>
          </a:xfrm>
        </p:spPr>
        <p:txBody>
          <a:bodyPr/>
          <a:lstStyle/>
          <a:p>
            <a:pPr algn="ctr"/>
            <a:r>
              <a:rPr lang="en-US" dirty="0"/>
              <a:t>Indicator Selection Overview</a:t>
            </a:r>
          </a:p>
        </p:txBody>
      </p:sp>
      <p:sp>
        <p:nvSpPr>
          <p:cNvPr id="6" name="Slide Number Placeholder 5">
            <a:extLst>
              <a:ext uri="{FF2B5EF4-FFF2-40B4-BE49-F238E27FC236}">
                <a16:creationId xmlns:a16="http://schemas.microsoft.com/office/drawing/2014/main" id="{F269EF60-65E2-754A-817B-25E723C213FB}"/>
              </a:ext>
            </a:extLst>
          </p:cNvPr>
          <p:cNvSpPr>
            <a:spLocks noGrp="1"/>
          </p:cNvSpPr>
          <p:nvPr>
            <p:ph type="sldNum" sz="quarter" idx="12"/>
          </p:nvPr>
        </p:nvSpPr>
        <p:spPr/>
        <p:txBody>
          <a:bodyPr/>
          <a:lstStyle/>
          <a:p>
            <a:fld id="{F6FF31BB-D285-4E4E-8931-6216B9CC17E6}" type="slidenum">
              <a:rPr lang="en-US" smtClean="0"/>
              <a:t>34</a:t>
            </a:fld>
            <a:endParaRPr lang="en-US"/>
          </a:p>
        </p:txBody>
      </p:sp>
      <p:pic>
        <p:nvPicPr>
          <p:cNvPr id="9" name="Content Placeholder 8">
            <a:extLst>
              <a:ext uri="{FF2B5EF4-FFF2-40B4-BE49-F238E27FC236}">
                <a16:creationId xmlns:a16="http://schemas.microsoft.com/office/drawing/2014/main" id="{835497E9-4955-954E-AEFE-DDA936A09675}"/>
              </a:ext>
            </a:extLst>
          </p:cNvPr>
          <p:cNvPicPr>
            <a:picLocks noGrp="1" noChangeAspect="1"/>
          </p:cNvPicPr>
          <p:nvPr>
            <p:ph idx="1"/>
          </p:nvPr>
        </p:nvPicPr>
        <p:blipFill>
          <a:blip r:embed="rId2"/>
          <a:stretch>
            <a:fillRect/>
          </a:stretch>
        </p:blipFill>
        <p:spPr>
          <a:xfrm>
            <a:off x="373806" y="986283"/>
            <a:ext cx="11444386" cy="3391888"/>
          </a:xfrm>
          <a:prstGeom prst="rect">
            <a:avLst/>
          </a:prstGeom>
        </p:spPr>
      </p:pic>
      <p:sp>
        <p:nvSpPr>
          <p:cNvPr id="11" name="TextBox 10">
            <a:extLst>
              <a:ext uri="{FF2B5EF4-FFF2-40B4-BE49-F238E27FC236}">
                <a16:creationId xmlns:a16="http://schemas.microsoft.com/office/drawing/2014/main" id="{9FA0F6FD-D6EA-9544-9647-8ABBC9E0F3F8}"/>
              </a:ext>
            </a:extLst>
          </p:cNvPr>
          <p:cNvSpPr txBox="1"/>
          <p:nvPr/>
        </p:nvSpPr>
        <p:spPr>
          <a:xfrm>
            <a:off x="253999" y="4567041"/>
            <a:ext cx="1168399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quarterly returns of each index are shown under their respective names.</a:t>
            </a:r>
          </a:p>
          <a:p>
            <a:pPr marL="285750" indent="-285750">
              <a:buFont typeface="Arial" panose="020B0604020202020204" pitchFamily="34" charset="0"/>
              <a:buChar char="•"/>
            </a:pPr>
            <a:r>
              <a:rPr lang="en-US" sz="1400" dirty="0"/>
              <a:t>The Flag_Sum field aggregates all flag values into a sum value. </a:t>
            </a:r>
          </a:p>
          <a:p>
            <a:pPr marL="285750" indent="-285750">
              <a:buFont typeface="Arial" panose="020B0604020202020204" pitchFamily="34" charset="0"/>
              <a:buChar char="•"/>
            </a:pPr>
            <a:r>
              <a:rPr lang="en-US" sz="1400" dirty="0"/>
              <a:t>The Favored column contains the name of the favored portfolio based on the Flag_Sum field. </a:t>
            </a:r>
          </a:p>
          <a:p>
            <a:pPr marL="285750" indent="-285750">
              <a:buFont typeface="Arial" panose="020B0604020202020204" pitchFamily="34" charset="0"/>
              <a:buChar char="•"/>
            </a:pPr>
            <a:r>
              <a:rPr lang="en-US" sz="1400" dirty="0"/>
              <a:t>The Trade/Hold column is a flag, which checks the previous month’s pick. </a:t>
            </a:r>
          </a:p>
          <a:p>
            <a:pPr marL="742950" lvl="1" indent="-285750">
              <a:buFont typeface="Arial" panose="020B0604020202020204" pitchFamily="34" charset="0"/>
              <a:buChar char="•"/>
            </a:pPr>
            <a:r>
              <a:rPr lang="en-US" sz="1400" dirty="0"/>
              <a:t>If it is not the same as the current month pick,  a Trade flag is created. </a:t>
            </a:r>
          </a:p>
          <a:p>
            <a:pPr marL="285750" indent="-285750">
              <a:buFont typeface="Arial" panose="020B0604020202020204" pitchFamily="34" charset="0"/>
              <a:buChar char="•"/>
            </a:pPr>
            <a:r>
              <a:rPr lang="en-US" sz="1400" dirty="0"/>
              <a:t>The “weighted return” columns calculate the quarterly return based on the chosen portfolio weights of the portfolio listed in the column header. </a:t>
            </a:r>
          </a:p>
          <a:p>
            <a:pPr marL="285750" indent="-285750">
              <a:buFont typeface="Arial" panose="020B0604020202020204" pitchFamily="34" charset="0"/>
              <a:buChar char="•"/>
            </a:pPr>
            <a:r>
              <a:rPr lang="en-US" sz="1400" dirty="0"/>
              <a:t>The Selection Return column checks the pick column, then the appropriate weighted return column, and the returns for the strategy’s chosen portfolio. </a:t>
            </a:r>
          </a:p>
        </p:txBody>
      </p:sp>
    </p:spTree>
    <p:extLst>
      <p:ext uri="{BB962C8B-B14F-4D97-AF65-F5344CB8AC3E}">
        <p14:creationId xmlns:p14="http://schemas.microsoft.com/office/powerpoint/2010/main" val="1888929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5FFD-6680-FA44-B06A-D121E5923EE2}"/>
              </a:ext>
            </a:extLst>
          </p:cNvPr>
          <p:cNvSpPr>
            <a:spLocks noGrp="1"/>
          </p:cNvSpPr>
          <p:nvPr>
            <p:ph type="title"/>
          </p:nvPr>
        </p:nvSpPr>
        <p:spPr/>
        <p:txBody>
          <a:bodyPr/>
          <a:lstStyle/>
          <a:p>
            <a:r>
              <a:rPr lang="en-US"/>
              <a:t>Indicator Selection Overview</a:t>
            </a:r>
          </a:p>
        </p:txBody>
      </p:sp>
      <p:sp>
        <p:nvSpPr>
          <p:cNvPr id="6" name="Slide Number Placeholder 5">
            <a:extLst>
              <a:ext uri="{FF2B5EF4-FFF2-40B4-BE49-F238E27FC236}">
                <a16:creationId xmlns:a16="http://schemas.microsoft.com/office/drawing/2014/main" id="{F269EF60-65E2-754A-817B-25E723C213FB}"/>
              </a:ext>
            </a:extLst>
          </p:cNvPr>
          <p:cNvSpPr>
            <a:spLocks noGrp="1"/>
          </p:cNvSpPr>
          <p:nvPr>
            <p:ph type="sldNum" sz="quarter" idx="12"/>
          </p:nvPr>
        </p:nvSpPr>
        <p:spPr/>
        <p:txBody>
          <a:bodyPr/>
          <a:lstStyle/>
          <a:p>
            <a:fld id="{F6FF31BB-D285-4E4E-8931-6216B9CC17E6}" type="slidenum">
              <a:rPr lang="en-US" smtClean="0"/>
              <a:t>35</a:t>
            </a:fld>
            <a:endParaRPr lang="en-US"/>
          </a:p>
        </p:txBody>
      </p:sp>
      <p:pic>
        <p:nvPicPr>
          <p:cNvPr id="9" name="Content Placeholder 8">
            <a:extLst>
              <a:ext uri="{FF2B5EF4-FFF2-40B4-BE49-F238E27FC236}">
                <a16:creationId xmlns:a16="http://schemas.microsoft.com/office/drawing/2014/main" id="{835497E9-4955-954E-AEFE-DDA936A09675}"/>
              </a:ext>
            </a:extLst>
          </p:cNvPr>
          <p:cNvPicPr>
            <a:picLocks noGrp="1" noChangeAspect="1"/>
          </p:cNvPicPr>
          <p:nvPr>
            <p:ph idx="1"/>
          </p:nvPr>
        </p:nvPicPr>
        <p:blipFill>
          <a:blip r:embed="rId2"/>
          <a:stretch>
            <a:fillRect/>
          </a:stretch>
        </p:blipFill>
        <p:spPr>
          <a:xfrm>
            <a:off x="373807" y="1733056"/>
            <a:ext cx="11444386" cy="3391888"/>
          </a:xfrm>
          <a:prstGeom prst="rect">
            <a:avLst/>
          </a:prstGeom>
        </p:spPr>
      </p:pic>
      <p:sp>
        <p:nvSpPr>
          <p:cNvPr id="3" name="Frame 2">
            <a:extLst>
              <a:ext uri="{FF2B5EF4-FFF2-40B4-BE49-F238E27FC236}">
                <a16:creationId xmlns:a16="http://schemas.microsoft.com/office/drawing/2014/main" id="{68208729-37D7-4E49-850E-BCC55887D7F1}"/>
              </a:ext>
            </a:extLst>
          </p:cNvPr>
          <p:cNvSpPr/>
          <p:nvPr/>
        </p:nvSpPr>
        <p:spPr>
          <a:xfrm>
            <a:off x="7177176" y="2253108"/>
            <a:ext cx="280361" cy="182309"/>
          </a:xfrm>
          <a:prstGeom prst="frame">
            <a:avLst/>
          </a:prstGeom>
          <a:solidFill>
            <a:srgbClr val="FFFF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38E387BD-077E-8945-B1E8-D33001F04B34}"/>
              </a:ext>
            </a:extLst>
          </p:cNvPr>
          <p:cNvSpPr/>
          <p:nvPr/>
        </p:nvSpPr>
        <p:spPr>
          <a:xfrm>
            <a:off x="6931325" y="1776613"/>
            <a:ext cx="526212" cy="215661"/>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7D96FC9C-F9F1-EF4E-BAA8-0E2D12C05BB5}"/>
              </a:ext>
            </a:extLst>
          </p:cNvPr>
          <p:cNvSpPr/>
          <p:nvPr/>
        </p:nvSpPr>
        <p:spPr>
          <a:xfrm>
            <a:off x="7418717" y="2529118"/>
            <a:ext cx="638355" cy="182309"/>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651CDA0F-E67E-BB48-A53D-EA729CE30F68}"/>
              </a:ext>
            </a:extLst>
          </p:cNvPr>
          <p:cNvSpPr/>
          <p:nvPr/>
        </p:nvSpPr>
        <p:spPr>
          <a:xfrm>
            <a:off x="8699743" y="1733266"/>
            <a:ext cx="711675" cy="30235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A14A769B-D88B-A744-9235-54493AC7E5F1}"/>
              </a:ext>
            </a:extLst>
          </p:cNvPr>
          <p:cNvSpPr/>
          <p:nvPr/>
        </p:nvSpPr>
        <p:spPr>
          <a:xfrm>
            <a:off x="8893834" y="2495766"/>
            <a:ext cx="517584" cy="24901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011AD0E-ED5F-994C-97A0-1C424443820B}"/>
              </a:ext>
            </a:extLst>
          </p:cNvPr>
          <p:cNvSpPr/>
          <p:nvPr/>
        </p:nvSpPr>
        <p:spPr>
          <a:xfrm>
            <a:off x="11300610" y="2471038"/>
            <a:ext cx="517584" cy="269001"/>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E8D9E320-3F97-C94A-BEBA-4913C0A96BED}"/>
              </a:ext>
            </a:extLst>
          </p:cNvPr>
          <p:cNvSpPr/>
          <p:nvPr/>
        </p:nvSpPr>
        <p:spPr>
          <a:xfrm>
            <a:off x="11300610" y="1733056"/>
            <a:ext cx="517583" cy="30256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Arrow Connector 12">
            <a:extLst>
              <a:ext uri="{FF2B5EF4-FFF2-40B4-BE49-F238E27FC236}">
                <a16:creationId xmlns:a16="http://schemas.microsoft.com/office/drawing/2014/main" id="{879E4356-447C-C046-99DB-805988A0CF52}"/>
              </a:ext>
            </a:extLst>
          </p:cNvPr>
          <p:cNvCxnSpPr/>
          <p:nvPr/>
        </p:nvCxnSpPr>
        <p:spPr>
          <a:xfrm flipV="1">
            <a:off x="7341079" y="1992274"/>
            <a:ext cx="0" cy="26083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9C16FCB4-7DDF-A545-80C5-2E9879B31C59}"/>
              </a:ext>
            </a:extLst>
          </p:cNvPr>
          <p:cNvCxnSpPr>
            <a:cxnSpLocks/>
            <a:stCxn id="4" idx="0"/>
          </p:cNvCxnSpPr>
          <p:nvPr/>
        </p:nvCxnSpPr>
        <p:spPr>
          <a:xfrm rot="16200000" flipH="1">
            <a:off x="7059715" y="1911328"/>
            <a:ext cx="752507" cy="483077"/>
          </a:xfrm>
          <a:prstGeom prst="bentConnector3">
            <a:avLst>
              <a:gd name="adj1" fmla="val -30378"/>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93EB85-9553-3F4C-8AD4-0CE87B3B06A4}"/>
              </a:ext>
            </a:extLst>
          </p:cNvPr>
          <p:cNvCxnSpPr>
            <a:cxnSpLocks/>
            <a:stCxn id="5" idx="2"/>
          </p:cNvCxnSpPr>
          <p:nvPr/>
        </p:nvCxnSpPr>
        <p:spPr>
          <a:xfrm>
            <a:off x="7737895" y="2711427"/>
            <a:ext cx="0" cy="32507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CF41F56C-7EEF-834A-B0A9-9C8C09A73472}"/>
              </a:ext>
            </a:extLst>
          </p:cNvPr>
          <p:cNvCxnSpPr>
            <a:cxnSpLocks/>
            <a:endCxn id="11" idx="3"/>
          </p:cNvCxnSpPr>
          <p:nvPr/>
        </p:nvCxnSpPr>
        <p:spPr>
          <a:xfrm flipV="1">
            <a:off x="7737895" y="1884338"/>
            <a:ext cx="4080298" cy="1152160"/>
          </a:xfrm>
          <a:prstGeom prst="bentConnector3">
            <a:avLst>
              <a:gd name="adj1" fmla="val 10560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F228CAB-D6D8-9249-A08D-735B32090E62}"/>
              </a:ext>
            </a:extLst>
          </p:cNvPr>
          <p:cNvCxnSpPr>
            <a:stCxn id="11" idx="0"/>
            <a:endCxn id="7" idx="0"/>
          </p:cNvCxnSpPr>
          <p:nvPr/>
        </p:nvCxnSpPr>
        <p:spPr>
          <a:xfrm rot="16200000" flipH="1" flipV="1">
            <a:off x="10307387" y="481250"/>
            <a:ext cx="210" cy="2503821"/>
          </a:xfrm>
          <a:prstGeom prst="bentConnector3">
            <a:avLst>
              <a:gd name="adj1" fmla="val -10885714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F901CA30-BF2C-EE41-9566-7B400811295C}"/>
              </a:ext>
            </a:extLst>
          </p:cNvPr>
          <p:cNvCxnSpPr>
            <a:endCxn id="8" idx="1"/>
          </p:cNvCxnSpPr>
          <p:nvPr/>
        </p:nvCxnSpPr>
        <p:spPr>
          <a:xfrm rot="16200000" flipH="1">
            <a:off x="8541122" y="2267561"/>
            <a:ext cx="584654" cy="120770"/>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254B6BD-141F-9847-8AA9-A21FFB9F6140}"/>
              </a:ext>
            </a:extLst>
          </p:cNvPr>
          <p:cNvCxnSpPr>
            <a:stCxn id="8" idx="3"/>
          </p:cNvCxnSpPr>
          <p:nvPr/>
        </p:nvCxnSpPr>
        <p:spPr>
          <a:xfrm>
            <a:off x="9411418" y="2620273"/>
            <a:ext cx="188919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1" name="Frame 40">
            <a:extLst>
              <a:ext uri="{FF2B5EF4-FFF2-40B4-BE49-F238E27FC236}">
                <a16:creationId xmlns:a16="http://schemas.microsoft.com/office/drawing/2014/main" id="{F02E73E0-C9D5-F040-9DBD-BF26F70735AD}"/>
              </a:ext>
            </a:extLst>
          </p:cNvPr>
          <p:cNvSpPr/>
          <p:nvPr/>
        </p:nvSpPr>
        <p:spPr>
          <a:xfrm>
            <a:off x="1086928" y="2495766"/>
            <a:ext cx="2027208" cy="24427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Straight Connector 42">
            <a:extLst>
              <a:ext uri="{FF2B5EF4-FFF2-40B4-BE49-F238E27FC236}">
                <a16:creationId xmlns:a16="http://schemas.microsoft.com/office/drawing/2014/main" id="{8AA49264-3E91-2A40-8C46-4267188BAB46}"/>
              </a:ext>
            </a:extLst>
          </p:cNvPr>
          <p:cNvCxnSpPr>
            <a:cxnSpLocks/>
          </p:cNvCxnSpPr>
          <p:nvPr/>
        </p:nvCxnSpPr>
        <p:spPr>
          <a:xfrm>
            <a:off x="2113472" y="2740039"/>
            <a:ext cx="0" cy="6889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63F6184-82F5-3C4E-8C25-D83A445487B9}"/>
              </a:ext>
            </a:extLst>
          </p:cNvPr>
          <p:cNvCxnSpPr>
            <a:cxnSpLocks/>
            <a:endCxn id="8" idx="2"/>
          </p:cNvCxnSpPr>
          <p:nvPr/>
        </p:nvCxnSpPr>
        <p:spPr>
          <a:xfrm flipV="1">
            <a:off x="2113472" y="2744779"/>
            <a:ext cx="7039154" cy="68422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Frame 49">
            <a:extLst>
              <a:ext uri="{FF2B5EF4-FFF2-40B4-BE49-F238E27FC236}">
                <a16:creationId xmlns:a16="http://schemas.microsoft.com/office/drawing/2014/main" id="{BBDAEA8F-D94F-4745-9873-258F25399424}"/>
              </a:ext>
            </a:extLst>
          </p:cNvPr>
          <p:cNvSpPr/>
          <p:nvPr/>
        </p:nvSpPr>
        <p:spPr>
          <a:xfrm>
            <a:off x="5417389" y="2235297"/>
            <a:ext cx="1613137" cy="235741"/>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ight Arrow 51">
            <a:extLst>
              <a:ext uri="{FF2B5EF4-FFF2-40B4-BE49-F238E27FC236}">
                <a16:creationId xmlns:a16="http://schemas.microsoft.com/office/drawing/2014/main" id="{26DE1CF1-A873-0140-92C6-2E22746437E7}"/>
              </a:ext>
            </a:extLst>
          </p:cNvPr>
          <p:cNvSpPr/>
          <p:nvPr/>
        </p:nvSpPr>
        <p:spPr>
          <a:xfrm>
            <a:off x="7047780" y="2362200"/>
            <a:ext cx="129396"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BD51099-4FE7-A247-BAF8-14F869219AA7}"/>
              </a:ext>
            </a:extLst>
          </p:cNvPr>
          <p:cNvSpPr txBox="1"/>
          <p:nvPr/>
        </p:nvSpPr>
        <p:spPr>
          <a:xfrm>
            <a:off x="6553200" y="457200"/>
            <a:ext cx="184731" cy="369332"/>
          </a:xfrm>
          <a:prstGeom prst="rect">
            <a:avLst/>
          </a:prstGeom>
          <a:noFill/>
        </p:spPr>
        <p:txBody>
          <a:bodyPr wrap="none" rtlCol="0">
            <a:spAutoFit/>
          </a:bodyPr>
          <a:lstStyle/>
          <a:p>
            <a:endParaRPr lang="en-US"/>
          </a:p>
        </p:txBody>
      </p:sp>
      <p:sp>
        <p:nvSpPr>
          <p:cNvPr id="57" name="TextBox 56">
            <a:extLst>
              <a:ext uri="{FF2B5EF4-FFF2-40B4-BE49-F238E27FC236}">
                <a16:creationId xmlns:a16="http://schemas.microsoft.com/office/drawing/2014/main" id="{C2C660E1-CA74-2342-98D6-BB51AE6CA18C}"/>
              </a:ext>
            </a:extLst>
          </p:cNvPr>
          <p:cNvSpPr txBox="1"/>
          <p:nvPr/>
        </p:nvSpPr>
        <p:spPr>
          <a:xfrm>
            <a:off x="6620933" y="-169333"/>
            <a:ext cx="184731" cy="369332"/>
          </a:xfrm>
          <a:prstGeom prst="rect">
            <a:avLst/>
          </a:prstGeom>
          <a:noFill/>
        </p:spPr>
        <p:txBody>
          <a:bodyPr wrap="none" rtlCol="0">
            <a:spAutoFit/>
          </a:bodyPr>
          <a:lstStyle/>
          <a:p>
            <a:endParaRPr lang="en-US"/>
          </a:p>
        </p:txBody>
      </p:sp>
      <p:sp>
        <p:nvSpPr>
          <p:cNvPr id="58" name="TextBox 57">
            <a:extLst>
              <a:ext uri="{FF2B5EF4-FFF2-40B4-BE49-F238E27FC236}">
                <a16:creationId xmlns:a16="http://schemas.microsoft.com/office/drawing/2014/main" id="{15BD24CB-F6FA-6A4A-81E6-0EF949499D78}"/>
              </a:ext>
            </a:extLst>
          </p:cNvPr>
          <p:cNvSpPr txBox="1"/>
          <p:nvPr/>
        </p:nvSpPr>
        <p:spPr>
          <a:xfrm>
            <a:off x="1274233" y="5627185"/>
            <a:ext cx="9643533" cy="646331"/>
          </a:xfrm>
          <a:prstGeom prst="rect">
            <a:avLst/>
          </a:prstGeom>
          <a:noFill/>
        </p:spPr>
        <p:txBody>
          <a:bodyPr wrap="square" rtlCol="0">
            <a:spAutoFit/>
          </a:bodyPr>
          <a:lstStyle/>
          <a:p>
            <a:r>
              <a:rPr lang="en-US"/>
              <a:t>This is a flow diagram showing how the model chooses its investments and the selection return values are reached. </a:t>
            </a:r>
          </a:p>
        </p:txBody>
      </p:sp>
    </p:spTree>
    <p:extLst>
      <p:ext uri="{BB962C8B-B14F-4D97-AF65-F5344CB8AC3E}">
        <p14:creationId xmlns:p14="http://schemas.microsoft.com/office/powerpoint/2010/main" val="324043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2C45-9BC7-8E4B-B52A-25B5B32D864D}"/>
              </a:ext>
            </a:extLst>
          </p:cNvPr>
          <p:cNvSpPr>
            <a:spLocks noGrp="1"/>
          </p:cNvSpPr>
          <p:nvPr>
            <p:ph type="title"/>
          </p:nvPr>
        </p:nvSpPr>
        <p:spPr>
          <a:xfrm>
            <a:off x="838200" y="136525"/>
            <a:ext cx="10515600" cy="1325563"/>
          </a:xfrm>
        </p:spPr>
        <p:txBody>
          <a:bodyPr/>
          <a:lstStyle/>
          <a:p>
            <a:pPr algn="ctr"/>
            <a:r>
              <a:rPr lang="en-US" dirty="0"/>
              <a:t>Indicator Selection Stats</a:t>
            </a:r>
          </a:p>
        </p:txBody>
      </p:sp>
      <p:pic>
        <p:nvPicPr>
          <p:cNvPr id="7" name="Picture 6">
            <a:extLst>
              <a:ext uri="{FF2B5EF4-FFF2-40B4-BE49-F238E27FC236}">
                <a16:creationId xmlns:a16="http://schemas.microsoft.com/office/drawing/2014/main" id="{9A8913E5-462B-7D43-B19A-32F1F28C8EE3}"/>
              </a:ext>
            </a:extLst>
          </p:cNvPr>
          <p:cNvPicPr>
            <a:picLocks noChangeAspect="1"/>
          </p:cNvPicPr>
          <p:nvPr/>
        </p:nvPicPr>
        <p:blipFill>
          <a:blip r:embed="rId2"/>
          <a:stretch>
            <a:fillRect/>
          </a:stretch>
        </p:blipFill>
        <p:spPr>
          <a:xfrm>
            <a:off x="8042849" y="4446206"/>
            <a:ext cx="3314700" cy="1257300"/>
          </a:xfrm>
          <a:prstGeom prst="rect">
            <a:avLst/>
          </a:prstGeom>
        </p:spPr>
      </p:pic>
      <p:sp>
        <p:nvSpPr>
          <p:cNvPr id="8" name="Slide Number Placeholder 7">
            <a:extLst>
              <a:ext uri="{FF2B5EF4-FFF2-40B4-BE49-F238E27FC236}">
                <a16:creationId xmlns:a16="http://schemas.microsoft.com/office/drawing/2014/main" id="{59EEE365-E252-A34C-8F62-384F635FEC7F}"/>
              </a:ext>
            </a:extLst>
          </p:cNvPr>
          <p:cNvSpPr>
            <a:spLocks noGrp="1"/>
          </p:cNvSpPr>
          <p:nvPr>
            <p:ph type="sldNum" sz="quarter" idx="12"/>
          </p:nvPr>
        </p:nvSpPr>
        <p:spPr/>
        <p:txBody>
          <a:bodyPr/>
          <a:lstStyle/>
          <a:p>
            <a:fld id="{F6FF31BB-D285-4E4E-8931-6216B9CC17E6}" type="slidenum">
              <a:rPr lang="en-US" smtClean="0"/>
              <a:t>36</a:t>
            </a:fld>
            <a:endParaRPr lang="en-US"/>
          </a:p>
        </p:txBody>
      </p:sp>
      <p:pic>
        <p:nvPicPr>
          <p:cNvPr id="11" name="Picture 10">
            <a:extLst>
              <a:ext uri="{FF2B5EF4-FFF2-40B4-BE49-F238E27FC236}">
                <a16:creationId xmlns:a16="http://schemas.microsoft.com/office/drawing/2014/main" id="{C99D011D-FD77-1348-B91A-987DCFD2A78B}"/>
              </a:ext>
            </a:extLst>
          </p:cNvPr>
          <p:cNvPicPr>
            <a:picLocks noChangeAspect="1"/>
          </p:cNvPicPr>
          <p:nvPr/>
        </p:nvPicPr>
        <p:blipFill>
          <a:blip r:embed="rId3"/>
          <a:stretch>
            <a:fillRect/>
          </a:stretch>
        </p:blipFill>
        <p:spPr>
          <a:xfrm>
            <a:off x="473982" y="1456134"/>
            <a:ext cx="7208398" cy="4351338"/>
          </a:xfrm>
          <a:prstGeom prst="rect">
            <a:avLst/>
          </a:prstGeom>
        </p:spPr>
      </p:pic>
      <p:pic>
        <p:nvPicPr>
          <p:cNvPr id="12" name="Picture 11">
            <a:extLst>
              <a:ext uri="{FF2B5EF4-FFF2-40B4-BE49-F238E27FC236}">
                <a16:creationId xmlns:a16="http://schemas.microsoft.com/office/drawing/2014/main" id="{EC3251D8-B6E2-704D-8CBC-BFB4F4E005EB}"/>
              </a:ext>
            </a:extLst>
          </p:cNvPr>
          <p:cNvPicPr>
            <a:picLocks noChangeAspect="1"/>
          </p:cNvPicPr>
          <p:nvPr/>
        </p:nvPicPr>
        <p:blipFill>
          <a:blip r:embed="rId4"/>
          <a:stretch>
            <a:fillRect/>
          </a:stretch>
        </p:blipFill>
        <p:spPr>
          <a:xfrm>
            <a:off x="7682380" y="1770031"/>
            <a:ext cx="4035638" cy="2023332"/>
          </a:xfrm>
          <a:prstGeom prst="rect">
            <a:avLst/>
          </a:prstGeom>
        </p:spPr>
      </p:pic>
      <p:sp>
        <p:nvSpPr>
          <p:cNvPr id="13" name="TextBox 12">
            <a:extLst>
              <a:ext uri="{FF2B5EF4-FFF2-40B4-BE49-F238E27FC236}">
                <a16:creationId xmlns:a16="http://schemas.microsoft.com/office/drawing/2014/main" id="{24AFFE31-2840-134A-BCC4-BA1B3DA1AE60}"/>
              </a:ext>
            </a:extLst>
          </p:cNvPr>
          <p:cNvSpPr txBox="1"/>
          <p:nvPr/>
        </p:nvSpPr>
        <p:spPr>
          <a:xfrm>
            <a:off x="486456" y="5892581"/>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Tree>
    <p:extLst>
      <p:ext uri="{BB962C8B-B14F-4D97-AF65-F5344CB8AC3E}">
        <p14:creationId xmlns:p14="http://schemas.microsoft.com/office/powerpoint/2010/main" val="2723141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A8D1-A60E-934E-BC46-30C8B233B9FF}"/>
              </a:ext>
            </a:extLst>
          </p:cNvPr>
          <p:cNvSpPr>
            <a:spLocks noGrp="1"/>
          </p:cNvSpPr>
          <p:nvPr>
            <p:ph type="title"/>
          </p:nvPr>
        </p:nvSpPr>
        <p:spPr/>
        <p:txBody>
          <a:bodyPr/>
          <a:lstStyle/>
          <a:p>
            <a:r>
              <a:rPr lang="en-US"/>
              <a:t>Core vs Indicator Selection Strategy</a:t>
            </a:r>
          </a:p>
        </p:txBody>
      </p:sp>
      <p:pic>
        <p:nvPicPr>
          <p:cNvPr id="4" name="Content Placeholder 3">
            <a:extLst>
              <a:ext uri="{FF2B5EF4-FFF2-40B4-BE49-F238E27FC236}">
                <a16:creationId xmlns:a16="http://schemas.microsoft.com/office/drawing/2014/main" id="{9338134E-8F5A-F04D-A6D2-20EA78BF1B43}"/>
              </a:ext>
            </a:extLst>
          </p:cNvPr>
          <p:cNvPicPr>
            <a:picLocks noGrp="1" noChangeAspect="1"/>
          </p:cNvPicPr>
          <p:nvPr>
            <p:ph idx="1"/>
          </p:nvPr>
        </p:nvPicPr>
        <p:blipFill>
          <a:blip r:embed="rId2"/>
          <a:stretch>
            <a:fillRect/>
          </a:stretch>
        </p:blipFill>
        <p:spPr>
          <a:xfrm>
            <a:off x="708847" y="1458118"/>
            <a:ext cx="8962457" cy="4351338"/>
          </a:xfrm>
          <a:prstGeom prst="rect">
            <a:avLst/>
          </a:prstGeom>
        </p:spPr>
      </p:pic>
      <p:sp>
        <p:nvSpPr>
          <p:cNvPr id="7" name="Slide Number Placeholder 6">
            <a:extLst>
              <a:ext uri="{FF2B5EF4-FFF2-40B4-BE49-F238E27FC236}">
                <a16:creationId xmlns:a16="http://schemas.microsoft.com/office/drawing/2014/main" id="{2BABA7AE-CEF2-9B47-9BE2-DC16EEB8B29C}"/>
              </a:ext>
            </a:extLst>
          </p:cNvPr>
          <p:cNvSpPr>
            <a:spLocks noGrp="1"/>
          </p:cNvSpPr>
          <p:nvPr>
            <p:ph type="sldNum" sz="quarter" idx="12"/>
          </p:nvPr>
        </p:nvSpPr>
        <p:spPr/>
        <p:txBody>
          <a:bodyPr/>
          <a:lstStyle/>
          <a:p>
            <a:fld id="{F6FF31BB-D285-4E4E-8931-6216B9CC17E6}" type="slidenum">
              <a:rPr lang="en-US" smtClean="0"/>
              <a:t>37</a:t>
            </a:fld>
            <a:endParaRPr lang="en-US"/>
          </a:p>
        </p:txBody>
      </p:sp>
      <p:pic>
        <p:nvPicPr>
          <p:cNvPr id="9" name="Picture 8">
            <a:extLst>
              <a:ext uri="{FF2B5EF4-FFF2-40B4-BE49-F238E27FC236}">
                <a16:creationId xmlns:a16="http://schemas.microsoft.com/office/drawing/2014/main" id="{71BB5E85-79B6-5E48-A7BB-E990F9237CD6}"/>
              </a:ext>
            </a:extLst>
          </p:cNvPr>
          <p:cNvPicPr>
            <a:picLocks noChangeAspect="1"/>
          </p:cNvPicPr>
          <p:nvPr/>
        </p:nvPicPr>
        <p:blipFill>
          <a:blip r:embed="rId3"/>
          <a:stretch>
            <a:fillRect/>
          </a:stretch>
        </p:blipFill>
        <p:spPr>
          <a:xfrm>
            <a:off x="8102854" y="3634582"/>
            <a:ext cx="3136900" cy="1765300"/>
          </a:xfrm>
          <a:prstGeom prst="rect">
            <a:avLst/>
          </a:prstGeom>
        </p:spPr>
      </p:pic>
      <p:sp>
        <p:nvSpPr>
          <p:cNvPr id="10" name="TextBox 9">
            <a:extLst>
              <a:ext uri="{FF2B5EF4-FFF2-40B4-BE49-F238E27FC236}">
                <a16:creationId xmlns:a16="http://schemas.microsoft.com/office/drawing/2014/main" id="{EAC42A64-0883-774F-8481-95011F844A2F}"/>
              </a:ext>
            </a:extLst>
          </p:cNvPr>
          <p:cNvSpPr txBox="1"/>
          <p:nvPr/>
        </p:nvSpPr>
        <p:spPr>
          <a:xfrm>
            <a:off x="838200" y="5846544"/>
            <a:ext cx="10482943" cy="646331"/>
          </a:xfrm>
          <a:prstGeom prst="rect">
            <a:avLst/>
          </a:prstGeom>
          <a:noFill/>
        </p:spPr>
        <p:txBody>
          <a:bodyPr wrap="square" rtlCol="0">
            <a:spAutoFit/>
          </a:bodyPr>
          <a:lstStyle/>
          <a:p>
            <a:r>
              <a:rPr lang="en-US" dirty="0"/>
              <a:t>Here I have provided a line plot comparing the value of $100 for a portfolio that held the Russell 1000 Core over the period, and a portfolio holding the strategy’s selected index. </a:t>
            </a:r>
          </a:p>
        </p:txBody>
      </p:sp>
    </p:spTree>
    <p:extLst>
      <p:ext uri="{BB962C8B-B14F-4D97-AF65-F5344CB8AC3E}">
        <p14:creationId xmlns:p14="http://schemas.microsoft.com/office/powerpoint/2010/main" val="1897602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04B5-E125-F849-ADDA-0DCB5BC1D856}"/>
              </a:ext>
            </a:extLst>
          </p:cNvPr>
          <p:cNvSpPr>
            <a:spLocks noGrp="1"/>
          </p:cNvSpPr>
          <p:nvPr>
            <p:ph type="title"/>
          </p:nvPr>
        </p:nvSpPr>
        <p:spPr>
          <a:xfrm>
            <a:off x="838200" y="136525"/>
            <a:ext cx="10515600" cy="938271"/>
          </a:xfrm>
        </p:spPr>
        <p:txBody>
          <a:bodyPr/>
          <a:lstStyle/>
          <a:p>
            <a:pPr algn="ctr"/>
            <a:r>
              <a:rPr lang="en-US" dirty="0"/>
              <a:t>Indicator Selection - Trade Schedule</a:t>
            </a:r>
          </a:p>
        </p:txBody>
      </p:sp>
      <p:sp>
        <p:nvSpPr>
          <p:cNvPr id="6" name="Slide Number Placeholder 5">
            <a:extLst>
              <a:ext uri="{FF2B5EF4-FFF2-40B4-BE49-F238E27FC236}">
                <a16:creationId xmlns:a16="http://schemas.microsoft.com/office/drawing/2014/main" id="{99B90962-6BF4-3347-8738-5E4713B217B1}"/>
              </a:ext>
            </a:extLst>
          </p:cNvPr>
          <p:cNvSpPr>
            <a:spLocks noGrp="1"/>
          </p:cNvSpPr>
          <p:nvPr>
            <p:ph type="sldNum" sz="quarter" idx="12"/>
          </p:nvPr>
        </p:nvSpPr>
        <p:spPr/>
        <p:txBody>
          <a:bodyPr/>
          <a:lstStyle/>
          <a:p>
            <a:fld id="{F6FF31BB-D285-4E4E-8931-6216B9CC17E6}" type="slidenum">
              <a:rPr lang="en-US" smtClean="0"/>
              <a:t>38</a:t>
            </a:fld>
            <a:endParaRPr lang="en-US"/>
          </a:p>
        </p:txBody>
      </p:sp>
      <p:pic>
        <p:nvPicPr>
          <p:cNvPr id="9" name="Picture 8">
            <a:extLst>
              <a:ext uri="{FF2B5EF4-FFF2-40B4-BE49-F238E27FC236}">
                <a16:creationId xmlns:a16="http://schemas.microsoft.com/office/drawing/2014/main" id="{9D0F2C5B-58B4-C344-88DF-E2FE052C6233}"/>
              </a:ext>
            </a:extLst>
          </p:cNvPr>
          <p:cNvPicPr>
            <a:picLocks noChangeAspect="1"/>
          </p:cNvPicPr>
          <p:nvPr/>
        </p:nvPicPr>
        <p:blipFill>
          <a:blip r:embed="rId2"/>
          <a:stretch>
            <a:fillRect/>
          </a:stretch>
        </p:blipFill>
        <p:spPr>
          <a:xfrm>
            <a:off x="838200" y="928492"/>
            <a:ext cx="5002851" cy="4486931"/>
          </a:xfrm>
          <a:prstGeom prst="rect">
            <a:avLst/>
          </a:prstGeom>
        </p:spPr>
      </p:pic>
      <p:pic>
        <p:nvPicPr>
          <p:cNvPr id="10" name="Picture 9">
            <a:extLst>
              <a:ext uri="{FF2B5EF4-FFF2-40B4-BE49-F238E27FC236}">
                <a16:creationId xmlns:a16="http://schemas.microsoft.com/office/drawing/2014/main" id="{DCE9A2A9-B6F5-0247-8006-FDE1A33747A3}"/>
              </a:ext>
            </a:extLst>
          </p:cNvPr>
          <p:cNvPicPr>
            <a:picLocks noChangeAspect="1"/>
          </p:cNvPicPr>
          <p:nvPr/>
        </p:nvPicPr>
        <p:blipFill>
          <a:blip r:embed="rId3"/>
          <a:stretch>
            <a:fillRect/>
          </a:stretch>
        </p:blipFill>
        <p:spPr>
          <a:xfrm>
            <a:off x="6096000" y="1371062"/>
            <a:ext cx="5002851" cy="4044361"/>
          </a:xfrm>
          <a:prstGeom prst="rect">
            <a:avLst/>
          </a:prstGeom>
        </p:spPr>
      </p:pic>
      <p:sp>
        <p:nvSpPr>
          <p:cNvPr id="11" name="TextBox 10">
            <a:extLst>
              <a:ext uri="{FF2B5EF4-FFF2-40B4-BE49-F238E27FC236}">
                <a16:creationId xmlns:a16="http://schemas.microsoft.com/office/drawing/2014/main" id="{B5B1E442-CD82-5944-A26F-B703DC758922}"/>
              </a:ext>
            </a:extLst>
          </p:cNvPr>
          <p:cNvSpPr txBox="1"/>
          <p:nvPr/>
        </p:nvSpPr>
        <p:spPr>
          <a:xfrm>
            <a:off x="393765" y="5590157"/>
            <a:ext cx="11319016" cy="1200329"/>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portfolio should be invested in at the beginning of  each quarter. These cells are shaded green. If no trade is to occur, the cell only contains the letter “X”</a:t>
            </a:r>
          </a:p>
          <a:p>
            <a:endParaRPr lang="en-US"/>
          </a:p>
        </p:txBody>
      </p:sp>
    </p:spTree>
    <p:extLst>
      <p:ext uri="{BB962C8B-B14F-4D97-AF65-F5344CB8AC3E}">
        <p14:creationId xmlns:p14="http://schemas.microsoft.com/office/powerpoint/2010/main" val="2584159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74C6-4827-8D47-BF28-F390D903E78E}"/>
              </a:ext>
            </a:extLst>
          </p:cNvPr>
          <p:cNvSpPr>
            <a:spLocks noGrp="1"/>
          </p:cNvSpPr>
          <p:nvPr>
            <p:ph type="title"/>
          </p:nvPr>
        </p:nvSpPr>
        <p:spPr/>
        <p:txBody>
          <a:bodyPr/>
          <a:lstStyle/>
          <a:p>
            <a:pPr algn="ctr"/>
            <a:r>
              <a:rPr lang="en-US" dirty="0"/>
              <a:t>Indicator Based Selection – Summary</a:t>
            </a:r>
          </a:p>
        </p:txBody>
      </p:sp>
      <p:sp>
        <p:nvSpPr>
          <p:cNvPr id="4" name="Slide Number Placeholder 3">
            <a:extLst>
              <a:ext uri="{FF2B5EF4-FFF2-40B4-BE49-F238E27FC236}">
                <a16:creationId xmlns:a16="http://schemas.microsoft.com/office/drawing/2014/main" id="{CCCE9B0D-1E21-C240-9B4B-93E1D4797740}"/>
              </a:ext>
            </a:extLst>
          </p:cNvPr>
          <p:cNvSpPr>
            <a:spLocks noGrp="1"/>
          </p:cNvSpPr>
          <p:nvPr>
            <p:ph type="sldNum" sz="quarter" idx="12"/>
          </p:nvPr>
        </p:nvSpPr>
        <p:spPr/>
        <p:txBody>
          <a:bodyPr/>
          <a:lstStyle/>
          <a:p>
            <a:fld id="{F6FF31BB-D285-4E4E-8931-6216B9CC17E6}" type="slidenum">
              <a:rPr lang="en-US" smtClean="0"/>
              <a:t>39</a:t>
            </a:fld>
            <a:endParaRPr lang="en-US"/>
          </a:p>
        </p:txBody>
      </p:sp>
      <p:sp>
        <p:nvSpPr>
          <p:cNvPr id="5" name="Content Placeholder 2">
            <a:extLst>
              <a:ext uri="{FF2B5EF4-FFF2-40B4-BE49-F238E27FC236}">
                <a16:creationId xmlns:a16="http://schemas.microsoft.com/office/drawing/2014/main" id="{8B23D026-7849-A443-B6A0-A1517A028226}"/>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strategy succeeded in beating the Russell 1000 Core and Value. </a:t>
            </a:r>
          </a:p>
          <a:p>
            <a:r>
              <a:rPr lang="en-US" dirty="0"/>
              <a:t>As shown on slide 36, the strategy resulted in higher returns, with lower risk (compared to core), resulting in a higher Sharpe Ratio. The Sharpe Ratio for the strategy and the Value index are almost the same. </a:t>
            </a:r>
          </a:p>
          <a:p>
            <a:r>
              <a:rPr lang="en-US" dirty="0"/>
              <a:t>The Indicator Selection strategy resulted in a portfolio value of ~$6744 vs the Core portfolio value of ~$6071, a gain of about $673. </a:t>
            </a:r>
          </a:p>
          <a:p>
            <a:pPr lvl="1"/>
            <a:r>
              <a:rPr lang="en-US" dirty="0"/>
              <a:t>This does not include any expenses from the 67 trades over the period. </a:t>
            </a:r>
          </a:p>
          <a:p>
            <a:r>
              <a:rPr lang="en-US" dirty="0"/>
              <a:t>Using economic indicators appears to be a better way to forecast returns than momentum, over the time period chosen. </a:t>
            </a:r>
          </a:p>
          <a:p>
            <a:endParaRPr lang="en-US" dirty="0"/>
          </a:p>
        </p:txBody>
      </p:sp>
    </p:spTree>
    <p:extLst>
      <p:ext uri="{BB962C8B-B14F-4D97-AF65-F5344CB8AC3E}">
        <p14:creationId xmlns:p14="http://schemas.microsoft.com/office/powerpoint/2010/main" val="32996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6FC5-D300-CA44-90A3-FE49818C8395}"/>
              </a:ext>
            </a:extLst>
          </p:cNvPr>
          <p:cNvSpPr>
            <a:spLocks noGrp="1"/>
          </p:cNvSpPr>
          <p:nvPr>
            <p:ph type="title"/>
          </p:nvPr>
        </p:nvSpPr>
        <p:spPr/>
        <p:txBody>
          <a:bodyPr/>
          <a:lstStyle/>
          <a:p>
            <a:pPr algn="ctr"/>
            <a:r>
              <a:rPr lang="en-US" dirty="0"/>
              <a:t>Model Interval Considerations</a:t>
            </a:r>
          </a:p>
        </p:txBody>
      </p:sp>
      <p:sp>
        <p:nvSpPr>
          <p:cNvPr id="3" name="Content Placeholder 2">
            <a:extLst>
              <a:ext uri="{FF2B5EF4-FFF2-40B4-BE49-F238E27FC236}">
                <a16:creationId xmlns:a16="http://schemas.microsoft.com/office/drawing/2014/main" id="{33743216-C414-F24E-81D7-057318AE04C6}"/>
              </a:ext>
            </a:extLst>
          </p:cNvPr>
          <p:cNvSpPr>
            <a:spLocks noGrp="1"/>
          </p:cNvSpPr>
          <p:nvPr>
            <p:ph idx="1"/>
          </p:nvPr>
        </p:nvSpPr>
        <p:spPr/>
        <p:txBody>
          <a:bodyPr>
            <a:normAutofit fontScale="92500" lnSpcReduction="10000"/>
          </a:bodyPr>
          <a:lstStyle/>
          <a:p>
            <a:r>
              <a:rPr lang="en-US" dirty="0"/>
              <a:t>I considered four time intervals for my models. </a:t>
            </a:r>
          </a:p>
          <a:p>
            <a:pPr lvl="1"/>
            <a:r>
              <a:rPr lang="en-US" dirty="0"/>
              <a:t>Monthly</a:t>
            </a:r>
          </a:p>
          <a:p>
            <a:pPr lvl="1"/>
            <a:r>
              <a:rPr lang="en-US" dirty="0"/>
              <a:t>Quarterly</a:t>
            </a:r>
          </a:p>
          <a:p>
            <a:pPr lvl="1"/>
            <a:r>
              <a:rPr lang="en-US" dirty="0"/>
              <a:t>Semi-Yearly</a:t>
            </a:r>
          </a:p>
          <a:p>
            <a:pPr lvl="1"/>
            <a:r>
              <a:rPr lang="en-US" dirty="0"/>
              <a:t>Yearly</a:t>
            </a:r>
          </a:p>
          <a:p>
            <a:r>
              <a:rPr lang="en-US" dirty="0"/>
              <a:t>Monthly and Yearly were immediately eliminated:</a:t>
            </a:r>
          </a:p>
          <a:p>
            <a:pPr lvl="1"/>
            <a:r>
              <a:rPr lang="en-US" dirty="0"/>
              <a:t>Monthly</a:t>
            </a:r>
          </a:p>
          <a:p>
            <a:pPr lvl="2"/>
            <a:r>
              <a:rPr lang="en-US" dirty="0"/>
              <a:t>Monthly trades would likely resort in many unnecessary trade fees.</a:t>
            </a:r>
          </a:p>
          <a:p>
            <a:pPr lvl="2"/>
            <a:r>
              <a:rPr lang="en-US" dirty="0"/>
              <a:t>If losses are harvested, I want to avoid the possibility of Wash Sales. </a:t>
            </a:r>
          </a:p>
          <a:p>
            <a:pPr lvl="1"/>
            <a:r>
              <a:rPr lang="en-US" dirty="0"/>
              <a:t>Yearly</a:t>
            </a:r>
          </a:p>
          <a:p>
            <a:pPr lvl="2"/>
            <a:r>
              <a:rPr lang="en-US" dirty="0"/>
              <a:t>I believe yearly is too long to consider changes for an active strategy. </a:t>
            </a:r>
          </a:p>
          <a:p>
            <a:pPr lvl="2"/>
            <a:r>
              <a:rPr lang="en-US" dirty="0"/>
              <a:t>A yearly time period would fit a buy and hold strategy with a fixed portfolio allocation. </a:t>
            </a:r>
          </a:p>
          <a:p>
            <a:pPr lvl="3"/>
            <a:r>
              <a:rPr lang="en-US" dirty="0"/>
              <a:t>At least check once yearly to rebalance.  </a:t>
            </a:r>
          </a:p>
          <a:p>
            <a:pPr lvl="2"/>
            <a:endParaRPr lang="en-US" dirty="0"/>
          </a:p>
        </p:txBody>
      </p:sp>
      <p:sp>
        <p:nvSpPr>
          <p:cNvPr id="5" name="Slide Number Placeholder 4">
            <a:extLst>
              <a:ext uri="{FF2B5EF4-FFF2-40B4-BE49-F238E27FC236}">
                <a16:creationId xmlns:a16="http://schemas.microsoft.com/office/drawing/2014/main" id="{B28EF98D-C316-D543-896C-91F083A0016E}"/>
              </a:ext>
            </a:extLst>
          </p:cNvPr>
          <p:cNvSpPr>
            <a:spLocks noGrp="1"/>
          </p:cNvSpPr>
          <p:nvPr>
            <p:ph type="sldNum" sz="quarter" idx="12"/>
          </p:nvPr>
        </p:nvSpPr>
        <p:spPr/>
        <p:txBody>
          <a:bodyPr/>
          <a:lstStyle/>
          <a:p>
            <a:fld id="{F6FF31BB-D285-4E4E-8931-6216B9CC17E6}" type="slidenum">
              <a:rPr lang="en-US" smtClean="0"/>
              <a:t>4</a:t>
            </a:fld>
            <a:endParaRPr lang="en-US"/>
          </a:p>
        </p:txBody>
      </p:sp>
    </p:spTree>
    <p:extLst>
      <p:ext uri="{BB962C8B-B14F-4D97-AF65-F5344CB8AC3E}">
        <p14:creationId xmlns:p14="http://schemas.microsoft.com/office/powerpoint/2010/main" val="551749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0471-ED07-6645-BA8D-445E8B1966A4}"/>
              </a:ext>
            </a:extLst>
          </p:cNvPr>
          <p:cNvSpPr>
            <a:spLocks noGrp="1"/>
          </p:cNvSpPr>
          <p:nvPr>
            <p:ph type="title"/>
          </p:nvPr>
        </p:nvSpPr>
        <p:spPr/>
        <p:txBody>
          <a:bodyPr/>
          <a:lstStyle/>
          <a:p>
            <a:pPr algn="ctr"/>
            <a:r>
              <a:rPr lang="en-US" dirty="0"/>
              <a:t>Indicator(Leading) Based Selection – Strategy</a:t>
            </a:r>
          </a:p>
        </p:txBody>
      </p:sp>
      <p:sp>
        <p:nvSpPr>
          <p:cNvPr id="3" name="Content Placeholder 2">
            <a:extLst>
              <a:ext uri="{FF2B5EF4-FFF2-40B4-BE49-F238E27FC236}">
                <a16:creationId xmlns:a16="http://schemas.microsoft.com/office/drawing/2014/main" id="{BCF7905A-60D5-6847-AE56-620632676DBB}"/>
              </a:ext>
            </a:extLst>
          </p:cNvPr>
          <p:cNvSpPr>
            <a:spLocks noGrp="1"/>
          </p:cNvSpPr>
          <p:nvPr>
            <p:ph idx="1"/>
          </p:nvPr>
        </p:nvSpPr>
        <p:spPr/>
        <p:txBody>
          <a:bodyPr/>
          <a:lstStyle/>
          <a:p>
            <a:r>
              <a:rPr lang="en-US" dirty="0"/>
              <a:t>This strategy is the same as the Indicator Based Selection strategy with two exceptions. </a:t>
            </a:r>
          </a:p>
          <a:p>
            <a:pPr lvl="1"/>
            <a:r>
              <a:rPr lang="en-US" dirty="0"/>
              <a:t>The indicators: </a:t>
            </a:r>
          </a:p>
          <a:p>
            <a:pPr lvl="2"/>
            <a:r>
              <a:rPr lang="en-US" dirty="0"/>
              <a:t>Consumer Confidence Index</a:t>
            </a:r>
          </a:p>
          <a:p>
            <a:pPr lvl="2"/>
            <a:r>
              <a:rPr lang="en-US" dirty="0"/>
              <a:t>Housing Starts</a:t>
            </a:r>
          </a:p>
          <a:p>
            <a:pPr lvl="2"/>
            <a:r>
              <a:rPr lang="en-US" dirty="0"/>
              <a:t>Manufacturing Employment</a:t>
            </a:r>
          </a:p>
          <a:p>
            <a:pPr lvl="1"/>
            <a:r>
              <a:rPr lang="en-US" dirty="0"/>
              <a:t>Indicator flags will no longer be constrained to 1, -1</a:t>
            </a:r>
          </a:p>
        </p:txBody>
      </p:sp>
      <p:sp>
        <p:nvSpPr>
          <p:cNvPr id="4" name="Slide Number Placeholder 3">
            <a:extLst>
              <a:ext uri="{FF2B5EF4-FFF2-40B4-BE49-F238E27FC236}">
                <a16:creationId xmlns:a16="http://schemas.microsoft.com/office/drawing/2014/main" id="{EE4AD38B-D062-0F40-A5B0-EE468DFD36E6}"/>
              </a:ext>
            </a:extLst>
          </p:cNvPr>
          <p:cNvSpPr>
            <a:spLocks noGrp="1"/>
          </p:cNvSpPr>
          <p:nvPr>
            <p:ph type="sldNum" sz="quarter" idx="12"/>
          </p:nvPr>
        </p:nvSpPr>
        <p:spPr/>
        <p:txBody>
          <a:bodyPr/>
          <a:lstStyle/>
          <a:p>
            <a:fld id="{F6FF31BB-D285-4E4E-8931-6216B9CC17E6}" type="slidenum">
              <a:rPr lang="en-US" smtClean="0"/>
              <a:t>40</a:t>
            </a:fld>
            <a:endParaRPr lang="en-US"/>
          </a:p>
        </p:txBody>
      </p:sp>
    </p:spTree>
    <p:extLst>
      <p:ext uri="{BB962C8B-B14F-4D97-AF65-F5344CB8AC3E}">
        <p14:creationId xmlns:p14="http://schemas.microsoft.com/office/powerpoint/2010/main" val="2551162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BF173-9AAC-9843-BA5E-36985D999C1D}"/>
              </a:ext>
            </a:extLst>
          </p:cNvPr>
          <p:cNvSpPr>
            <a:spLocks noGrp="1"/>
          </p:cNvSpPr>
          <p:nvPr>
            <p:ph type="title"/>
          </p:nvPr>
        </p:nvSpPr>
        <p:spPr/>
        <p:txBody>
          <a:bodyPr/>
          <a:lstStyle/>
          <a:p>
            <a:pPr algn="ctr"/>
            <a:r>
              <a:rPr lang="en-US" dirty="0"/>
              <a:t>Leading Indicator Correlation - Monthly</a:t>
            </a:r>
          </a:p>
        </p:txBody>
      </p:sp>
      <p:pic>
        <p:nvPicPr>
          <p:cNvPr id="7" name="Content Placeholder 6">
            <a:extLst>
              <a:ext uri="{FF2B5EF4-FFF2-40B4-BE49-F238E27FC236}">
                <a16:creationId xmlns:a16="http://schemas.microsoft.com/office/drawing/2014/main" id="{60B731D9-2FBE-1649-AB6B-C538F3349F6F}"/>
              </a:ext>
            </a:extLst>
          </p:cNvPr>
          <p:cNvPicPr>
            <a:picLocks noGrp="1" noChangeAspect="1"/>
          </p:cNvPicPr>
          <p:nvPr>
            <p:ph idx="1"/>
          </p:nvPr>
        </p:nvPicPr>
        <p:blipFill>
          <a:blip r:embed="rId2"/>
          <a:stretch>
            <a:fillRect/>
          </a:stretch>
        </p:blipFill>
        <p:spPr>
          <a:xfrm>
            <a:off x="838200" y="1882775"/>
            <a:ext cx="5331303" cy="4351338"/>
          </a:xfrm>
          <a:prstGeom prst="rect">
            <a:avLst/>
          </a:prstGeom>
        </p:spPr>
      </p:pic>
      <p:sp>
        <p:nvSpPr>
          <p:cNvPr id="9" name="Slide Number Placeholder 8">
            <a:extLst>
              <a:ext uri="{FF2B5EF4-FFF2-40B4-BE49-F238E27FC236}">
                <a16:creationId xmlns:a16="http://schemas.microsoft.com/office/drawing/2014/main" id="{F57B21CB-8C3C-3147-A63D-BCF40A345C2B}"/>
              </a:ext>
            </a:extLst>
          </p:cNvPr>
          <p:cNvSpPr>
            <a:spLocks noGrp="1"/>
          </p:cNvSpPr>
          <p:nvPr>
            <p:ph type="sldNum" sz="quarter" idx="12"/>
          </p:nvPr>
        </p:nvSpPr>
        <p:spPr/>
        <p:txBody>
          <a:bodyPr/>
          <a:lstStyle/>
          <a:p>
            <a:fld id="{F6FF31BB-D285-4E4E-8931-6216B9CC17E6}" type="slidenum">
              <a:rPr lang="en-US" smtClean="0"/>
              <a:t>41</a:t>
            </a:fld>
            <a:endParaRPr lang="en-US"/>
          </a:p>
        </p:txBody>
      </p:sp>
      <p:sp>
        <p:nvSpPr>
          <p:cNvPr id="20" name="TextBox 19">
            <a:extLst>
              <a:ext uri="{FF2B5EF4-FFF2-40B4-BE49-F238E27FC236}">
                <a16:creationId xmlns:a16="http://schemas.microsoft.com/office/drawing/2014/main" id="{56F44BAB-0C0B-7047-A36F-A39B9070C757}"/>
              </a:ext>
            </a:extLst>
          </p:cNvPr>
          <p:cNvSpPr txBox="1"/>
          <p:nvPr/>
        </p:nvSpPr>
        <p:spPr>
          <a:xfrm>
            <a:off x="7027333" y="1882775"/>
            <a:ext cx="43264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Growth appears to outperform in times of falling housing starts. </a:t>
            </a:r>
          </a:p>
          <a:p>
            <a:pPr marL="285750" indent="-285750">
              <a:buFont typeface="Arial" panose="020B0604020202020204" pitchFamily="34" charset="0"/>
              <a:buChar char="•"/>
            </a:pPr>
            <a:r>
              <a:rPr lang="en-US" dirty="0"/>
              <a:t>When housing starts are rising, Value should act as a hedge since all indexes are negatively correlated. </a:t>
            </a:r>
          </a:p>
          <a:p>
            <a:pPr marL="285750" indent="-285750">
              <a:buFont typeface="Arial" panose="020B0604020202020204" pitchFamily="34" charset="0"/>
              <a:buChar char="•"/>
            </a:pPr>
            <a:r>
              <a:rPr lang="en-US" dirty="0"/>
              <a:t>Consumer Confidence appears to affect all indexes the same, with a slight edge to Value in times of falling CCI. </a:t>
            </a:r>
          </a:p>
          <a:p>
            <a:pPr marL="285750" indent="-285750">
              <a:buFont typeface="Arial" panose="020B0604020202020204" pitchFamily="34" charset="0"/>
              <a:buChar char="•"/>
            </a:pPr>
            <a:r>
              <a:rPr lang="en-US" dirty="0"/>
              <a:t>Value appears to respond well to rising manufacturing employment, while growth can be used as a hedge when manufacturing employment is falling. </a:t>
            </a:r>
          </a:p>
          <a:p>
            <a:endParaRPr lang="en-US" dirty="0"/>
          </a:p>
        </p:txBody>
      </p:sp>
    </p:spTree>
    <p:extLst>
      <p:ext uri="{BB962C8B-B14F-4D97-AF65-F5344CB8AC3E}">
        <p14:creationId xmlns:p14="http://schemas.microsoft.com/office/powerpoint/2010/main" val="57542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139D-23F4-B24E-9D22-FC0FCECFD455}"/>
              </a:ext>
            </a:extLst>
          </p:cNvPr>
          <p:cNvSpPr>
            <a:spLocks noGrp="1"/>
          </p:cNvSpPr>
          <p:nvPr>
            <p:ph type="title"/>
          </p:nvPr>
        </p:nvSpPr>
        <p:spPr/>
        <p:txBody>
          <a:bodyPr/>
          <a:lstStyle/>
          <a:p>
            <a:pPr algn="ctr"/>
            <a:r>
              <a:rPr lang="en-US" dirty="0"/>
              <a:t>Leading Indicator Correlation - Quarterly</a:t>
            </a:r>
          </a:p>
        </p:txBody>
      </p:sp>
      <p:pic>
        <p:nvPicPr>
          <p:cNvPr id="5" name="Picture 4">
            <a:extLst>
              <a:ext uri="{FF2B5EF4-FFF2-40B4-BE49-F238E27FC236}">
                <a16:creationId xmlns:a16="http://schemas.microsoft.com/office/drawing/2014/main" id="{96795853-1230-874F-8E79-608E8ECFF370}"/>
              </a:ext>
            </a:extLst>
          </p:cNvPr>
          <p:cNvPicPr>
            <a:picLocks noChangeAspect="1"/>
          </p:cNvPicPr>
          <p:nvPr/>
        </p:nvPicPr>
        <p:blipFill>
          <a:blip r:embed="rId2"/>
          <a:stretch>
            <a:fillRect/>
          </a:stretch>
        </p:blipFill>
        <p:spPr>
          <a:xfrm>
            <a:off x="838200" y="1742799"/>
            <a:ext cx="5905500" cy="4750076"/>
          </a:xfrm>
          <a:prstGeom prst="rect">
            <a:avLst/>
          </a:prstGeom>
        </p:spPr>
      </p:pic>
      <p:sp>
        <p:nvSpPr>
          <p:cNvPr id="8" name="Slide Number Placeholder 7">
            <a:extLst>
              <a:ext uri="{FF2B5EF4-FFF2-40B4-BE49-F238E27FC236}">
                <a16:creationId xmlns:a16="http://schemas.microsoft.com/office/drawing/2014/main" id="{86BFB79C-00AC-EA44-9312-F5B957A9F0A3}"/>
              </a:ext>
            </a:extLst>
          </p:cNvPr>
          <p:cNvSpPr>
            <a:spLocks noGrp="1"/>
          </p:cNvSpPr>
          <p:nvPr>
            <p:ph type="sldNum" sz="quarter" idx="12"/>
          </p:nvPr>
        </p:nvSpPr>
        <p:spPr/>
        <p:txBody>
          <a:bodyPr/>
          <a:lstStyle/>
          <a:p>
            <a:fld id="{F6FF31BB-D285-4E4E-8931-6216B9CC17E6}" type="slidenum">
              <a:rPr lang="en-US" smtClean="0"/>
              <a:t>42</a:t>
            </a:fld>
            <a:endParaRPr lang="en-US"/>
          </a:p>
        </p:txBody>
      </p:sp>
      <p:sp>
        <p:nvSpPr>
          <p:cNvPr id="9" name="TextBox 8">
            <a:extLst>
              <a:ext uri="{FF2B5EF4-FFF2-40B4-BE49-F238E27FC236}">
                <a16:creationId xmlns:a16="http://schemas.microsoft.com/office/drawing/2014/main" id="{300CD1FF-A278-0947-AA8F-E672435F2281}"/>
              </a:ext>
            </a:extLst>
          </p:cNvPr>
          <p:cNvSpPr txBox="1"/>
          <p:nvPr/>
        </p:nvSpPr>
        <p:spPr>
          <a:xfrm>
            <a:off x="7027333" y="1882775"/>
            <a:ext cx="432646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Quarterly, Value appears to do very well comparatively when housing starts are rising. </a:t>
            </a:r>
          </a:p>
          <a:p>
            <a:endParaRPr lang="en-US" dirty="0"/>
          </a:p>
        </p:txBody>
      </p:sp>
    </p:spTree>
    <p:extLst>
      <p:ext uri="{BB962C8B-B14F-4D97-AF65-F5344CB8AC3E}">
        <p14:creationId xmlns:p14="http://schemas.microsoft.com/office/powerpoint/2010/main" val="4211616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EDE4-DDE8-2A47-85AF-B9DF07568297}"/>
              </a:ext>
            </a:extLst>
          </p:cNvPr>
          <p:cNvSpPr>
            <a:spLocks noGrp="1"/>
          </p:cNvSpPr>
          <p:nvPr>
            <p:ph type="title"/>
          </p:nvPr>
        </p:nvSpPr>
        <p:spPr/>
        <p:txBody>
          <a:bodyPr/>
          <a:lstStyle/>
          <a:p>
            <a:pPr algn="ctr"/>
            <a:r>
              <a:rPr lang="en-US" dirty="0"/>
              <a:t>Leading Indicator Correlation - Yearly</a:t>
            </a:r>
          </a:p>
        </p:txBody>
      </p:sp>
      <p:pic>
        <p:nvPicPr>
          <p:cNvPr id="4" name="Content Placeholder 3">
            <a:extLst>
              <a:ext uri="{FF2B5EF4-FFF2-40B4-BE49-F238E27FC236}">
                <a16:creationId xmlns:a16="http://schemas.microsoft.com/office/drawing/2014/main" id="{7F849A27-D445-9347-8B81-6CDCB081890E}"/>
              </a:ext>
            </a:extLst>
          </p:cNvPr>
          <p:cNvPicPr>
            <a:picLocks noGrp="1" noChangeAspect="1"/>
          </p:cNvPicPr>
          <p:nvPr>
            <p:ph idx="1"/>
          </p:nvPr>
        </p:nvPicPr>
        <p:blipFill>
          <a:blip r:embed="rId2"/>
          <a:stretch>
            <a:fillRect/>
          </a:stretch>
        </p:blipFill>
        <p:spPr>
          <a:xfrm>
            <a:off x="838200" y="1811338"/>
            <a:ext cx="5589153" cy="4351338"/>
          </a:xfrm>
          <a:prstGeom prst="rect">
            <a:avLst/>
          </a:prstGeom>
        </p:spPr>
      </p:pic>
      <p:sp>
        <p:nvSpPr>
          <p:cNvPr id="5" name="Slide Number Placeholder 4">
            <a:extLst>
              <a:ext uri="{FF2B5EF4-FFF2-40B4-BE49-F238E27FC236}">
                <a16:creationId xmlns:a16="http://schemas.microsoft.com/office/drawing/2014/main" id="{ADAE4E71-D766-7941-AA74-C2E83D825429}"/>
              </a:ext>
            </a:extLst>
          </p:cNvPr>
          <p:cNvSpPr>
            <a:spLocks noGrp="1"/>
          </p:cNvSpPr>
          <p:nvPr>
            <p:ph type="sldNum" sz="quarter" idx="12"/>
          </p:nvPr>
        </p:nvSpPr>
        <p:spPr/>
        <p:txBody>
          <a:bodyPr/>
          <a:lstStyle/>
          <a:p>
            <a:fld id="{F6FF31BB-D285-4E4E-8931-6216B9CC17E6}" type="slidenum">
              <a:rPr lang="en-US" smtClean="0"/>
              <a:t>43</a:t>
            </a:fld>
            <a:endParaRPr lang="en-US"/>
          </a:p>
        </p:txBody>
      </p:sp>
      <p:sp>
        <p:nvSpPr>
          <p:cNvPr id="6" name="TextBox 5">
            <a:extLst>
              <a:ext uri="{FF2B5EF4-FFF2-40B4-BE49-F238E27FC236}">
                <a16:creationId xmlns:a16="http://schemas.microsoft.com/office/drawing/2014/main" id="{5DF70067-C80E-4E48-956B-E942CD7045B7}"/>
              </a:ext>
            </a:extLst>
          </p:cNvPr>
          <p:cNvSpPr txBox="1"/>
          <p:nvPr/>
        </p:nvSpPr>
        <p:spPr>
          <a:xfrm>
            <a:off x="7128933" y="1600200"/>
            <a:ext cx="422486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Yearly, all indexes appear to have a similar response to Housing Starts.</a:t>
            </a:r>
          </a:p>
          <a:p>
            <a:pPr marL="285750" indent="-285750">
              <a:buFont typeface="Arial" panose="020B0604020202020204" pitchFamily="34" charset="0"/>
              <a:buChar char="•"/>
            </a:pPr>
            <a:r>
              <a:rPr lang="en-US" dirty="0"/>
              <a:t>Value and Growth seem to outperform during times of rising CCI.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14920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4521-8B30-B542-B470-9C0495A86B49}"/>
              </a:ext>
            </a:extLst>
          </p:cNvPr>
          <p:cNvSpPr>
            <a:spLocks noGrp="1"/>
          </p:cNvSpPr>
          <p:nvPr>
            <p:ph type="title"/>
          </p:nvPr>
        </p:nvSpPr>
        <p:spPr>
          <a:xfrm>
            <a:off x="838200" y="46038"/>
            <a:ext cx="10515600" cy="699030"/>
          </a:xfrm>
        </p:spPr>
        <p:txBody>
          <a:bodyPr/>
          <a:lstStyle/>
          <a:p>
            <a:pPr algn="ctr"/>
            <a:r>
              <a:rPr lang="en-US" dirty="0"/>
              <a:t>Indicator(Leading) Selection Overview</a:t>
            </a:r>
          </a:p>
        </p:txBody>
      </p:sp>
      <p:sp>
        <p:nvSpPr>
          <p:cNvPr id="9" name="Slide Number Placeholder 8">
            <a:extLst>
              <a:ext uri="{FF2B5EF4-FFF2-40B4-BE49-F238E27FC236}">
                <a16:creationId xmlns:a16="http://schemas.microsoft.com/office/drawing/2014/main" id="{5DB2CCB4-E9D1-C24A-9A07-C8A61A921B61}"/>
              </a:ext>
            </a:extLst>
          </p:cNvPr>
          <p:cNvSpPr>
            <a:spLocks noGrp="1"/>
          </p:cNvSpPr>
          <p:nvPr>
            <p:ph type="sldNum" sz="quarter" idx="12"/>
          </p:nvPr>
        </p:nvSpPr>
        <p:spPr/>
        <p:txBody>
          <a:bodyPr/>
          <a:lstStyle/>
          <a:p>
            <a:fld id="{F6FF31BB-D285-4E4E-8931-6216B9CC17E6}" type="slidenum">
              <a:rPr lang="en-US" smtClean="0"/>
              <a:t>44</a:t>
            </a:fld>
            <a:endParaRPr lang="en-US"/>
          </a:p>
        </p:txBody>
      </p:sp>
      <p:pic>
        <p:nvPicPr>
          <p:cNvPr id="13" name="Picture 12">
            <a:extLst>
              <a:ext uri="{FF2B5EF4-FFF2-40B4-BE49-F238E27FC236}">
                <a16:creationId xmlns:a16="http://schemas.microsoft.com/office/drawing/2014/main" id="{9495E0FE-3BA9-364B-833A-44BC4C104C37}"/>
              </a:ext>
            </a:extLst>
          </p:cNvPr>
          <p:cNvPicPr>
            <a:picLocks noChangeAspect="1"/>
          </p:cNvPicPr>
          <p:nvPr/>
        </p:nvPicPr>
        <p:blipFill>
          <a:blip r:embed="rId2"/>
          <a:stretch>
            <a:fillRect/>
          </a:stretch>
        </p:blipFill>
        <p:spPr>
          <a:xfrm>
            <a:off x="569975" y="745068"/>
            <a:ext cx="11052048" cy="4519416"/>
          </a:xfrm>
          <a:prstGeom prst="rect">
            <a:avLst/>
          </a:prstGeom>
        </p:spPr>
      </p:pic>
      <p:sp>
        <p:nvSpPr>
          <p:cNvPr id="14" name="TextBox 13">
            <a:extLst>
              <a:ext uri="{FF2B5EF4-FFF2-40B4-BE49-F238E27FC236}">
                <a16:creationId xmlns:a16="http://schemas.microsoft.com/office/drawing/2014/main" id="{4F9089F2-8882-004B-B5D2-43994C1C4292}"/>
              </a:ext>
            </a:extLst>
          </p:cNvPr>
          <p:cNvSpPr txBox="1"/>
          <p:nvPr/>
        </p:nvSpPr>
        <p:spPr>
          <a:xfrm>
            <a:off x="253999" y="5264484"/>
            <a:ext cx="11683999"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quarterly returns of each index are shown under their respective names.</a:t>
            </a:r>
          </a:p>
          <a:p>
            <a:pPr marL="285750" indent="-285750">
              <a:buFont typeface="Arial" panose="020B0604020202020204" pitchFamily="34" charset="0"/>
              <a:buChar char="•"/>
            </a:pPr>
            <a:r>
              <a:rPr lang="en-US" sz="1200" dirty="0"/>
              <a:t>The </a:t>
            </a:r>
            <a:r>
              <a:rPr lang="en-US" sz="1200" dirty="0" err="1"/>
              <a:t>Flag_Sum</a:t>
            </a:r>
            <a:r>
              <a:rPr lang="en-US" sz="1200" dirty="0"/>
              <a:t> field aggregates all flag values into a sum value. </a:t>
            </a:r>
          </a:p>
          <a:p>
            <a:pPr marL="285750" indent="-285750">
              <a:buFont typeface="Arial" panose="020B0604020202020204" pitchFamily="34" charset="0"/>
              <a:buChar char="•"/>
            </a:pPr>
            <a:r>
              <a:rPr lang="en-US" sz="1200" dirty="0"/>
              <a:t>The Favored column contains the name of the favored portfolio based on the </a:t>
            </a:r>
            <a:r>
              <a:rPr lang="en-US" sz="1200" dirty="0" err="1"/>
              <a:t>Flag_Sum</a:t>
            </a:r>
            <a:r>
              <a:rPr lang="en-US" sz="1200" dirty="0"/>
              <a:t> field. </a:t>
            </a:r>
          </a:p>
          <a:p>
            <a:pPr marL="285750" indent="-285750">
              <a:buFont typeface="Arial" panose="020B0604020202020204" pitchFamily="34" charset="0"/>
              <a:buChar char="•"/>
            </a:pPr>
            <a:r>
              <a:rPr lang="en-US" sz="1200" dirty="0"/>
              <a:t>The Trade/Hold column is a flag, which checks the previous month’s pick. </a:t>
            </a:r>
          </a:p>
          <a:p>
            <a:pPr marL="742950" lvl="1" indent="-285750">
              <a:buFont typeface="Arial" panose="020B0604020202020204" pitchFamily="34" charset="0"/>
              <a:buChar char="•"/>
            </a:pPr>
            <a:r>
              <a:rPr lang="en-US" sz="1200" dirty="0"/>
              <a:t>If it is not the same as the current month pick,  a Trade flag is created. </a:t>
            </a:r>
          </a:p>
          <a:p>
            <a:pPr marL="285750" indent="-285750">
              <a:buFont typeface="Arial" panose="020B0604020202020204" pitchFamily="34" charset="0"/>
              <a:buChar char="•"/>
            </a:pPr>
            <a:r>
              <a:rPr lang="en-US" sz="1200" dirty="0"/>
              <a:t>The “weighted return” columns calculate the quarterly return based on the chosen portfolio weights of the portfolio listed in the column header. </a:t>
            </a:r>
          </a:p>
          <a:p>
            <a:pPr marL="285750" indent="-285750">
              <a:buFont typeface="Arial" panose="020B0604020202020204" pitchFamily="34" charset="0"/>
              <a:buChar char="•"/>
            </a:pPr>
            <a:r>
              <a:rPr lang="en-US" sz="1200" dirty="0"/>
              <a:t>The Selection Return column checks the pick column, then the appropriate weighted return column, and the returns for the strategy’s chosen portfolio. </a:t>
            </a:r>
          </a:p>
        </p:txBody>
      </p:sp>
    </p:spTree>
    <p:extLst>
      <p:ext uri="{BB962C8B-B14F-4D97-AF65-F5344CB8AC3E}">
        <p14:creationId xmlns:p14="http://schemas.microsoft.com/office/powerpoint/2010/main" val="2180180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4521-8B30-B542-B470-9C0495A86B49}"/>
              </a:ext>
            </a:extLst>
          </p:cNvPr>
          <p:cNvSpPr>
            <a:spLocks noGrp="1"/>
          </p:cNvSpPr>
          <p:nvPr>
            <p:ph type="title"/>
          </p:nvPr>
        </p:nvSpPr>
        <p:spPr>
          <a:xfrm>
            <a:off x="1270000" y="12057"/>
            <a:ext cx="10515600" cy="635679"/>
          </a:xfrm>
        </p:spPr>
        <p:txBody>
          <a:bodyPr>
            <a:normAutofit fontScale="90000"/>
          </a:bodyPr>
          <a:lstStyle/>
          <a:p>
            <a:r>
              <a:rPr lang="en-US" dirty="0"/>
              <a:t>Indicator(Leading) Selection Overview</a:t>
            </a:r>
          </a:p>
        </p:txBody>
      </p:sp>
      <p:sp>
        <p:nvSpPr>
          <p:cNvPr id="9" name="Slide Number Placeholder 8">
            <a:extLst>
              <a:ext uri="{FF2B5EF4-FFF2-40B4-BE49-F238E27FC236}">
                <a16:creationId xmlns:a16="http://schemas.microsoft.com/office/drawing/2014/main" id="{5DB2CCB4-E9D1-C24A-9A07-C8A61A921B61}"/>
              </a:ext>
            </a:extLst>
          </p:cNvPr>
          <p:cNvSpPr>
            <a:spLocks noGrp="1"/>
          </p:cNvSpPr>
          <p:nvPr>
            <p:ph type="sldNum" sz="quarter" idx="12"/>
          </p:nvPr>
        </p:nvSpPr>
        <p:spPr/>
        <p:txBody>
          <a:bodyPr/>
          <a:lstStyle/>
          <a:p>
            <a:fld id="{F6FF31BB-D285-4E4E-8931-6216B9CC17E6}" type="slidenum">
              <a:rPr lang="en-US" smtClean="0"/>
              <a:t>45</a:t>
            </a:fld>
            <a:endParaRPr lang="en-US"/>
          </a:p>
        </p:txBody>
      </p:sp>
      <p:pic>
        <p:nvPicPr>
          <p:cNvPr id="12" name="Picture 11">
            <a:extLst>
              <a:ext uri="{FF2B5EF4-FFF2-40B4-BE49-F238E27FC236}">
                <a16:creationId xmlns:a16="http://schemas.microsoft.com/office/drawing/2014/main" id="{D76E3C3F-4D4E-6449-9FEC-CC7769369D1D}"/>
              </a:ext>
            </a:extLst>
          </p:cNvPr>
          <p:cNvPicPr>
            <a:picLocks noChangeAspect="1"/>
          </p:cNvPicPr>
          <p:nvPr/>
        </p:nvPicPr>
        <p:blipFill>
          <a:blip r:embed="rId2"/>
          <a:stretch>
            <a:fillRect/>
          </a:stretch>
        </p:blipFill>
        <p:spPr>
          <a:xfrm>
            <a:off x="909744" y="668867"/>
            <a:ext cx="10372512" cy="5114679"/>
          </a:xfrm>
          <a:prstGeom prst="rect">
            <a:avLst/>
          </a:prstGeom>
        </p:spPr>
      </p:pic>
      <p:sp>
        <p:nvSpPr>
          <p:cNvPr id="3" name="Frame 2">
            <a:extLst>
              <a:ext uri="{FF2B5EF4-FFF2-40B4-BE49-F238E27FC236}">
                <a16:creationId xmlns:a16="http://schemas.microsoft.com/office/drawing/2014/main" id="{1870BECB-DFD5-584B-A928-3A6402D73EBE}"/>
              </a:ext>
            </a:extLst>
          </p:cNvPr>
          <p:cNvSpPr/>
          <p:nvPr/>
        </p:nvSpPr>
        <p:spPr>
          <a:xfrm>
            <a:off x="6764865" y="2345945"/>
            <a:ext cx="414867" cy="287866"/>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E9EE87C2-3B7B-A948-AE92-FA34B578E6D6}"/>
              </a:ext>
            </a:extLst>
          </p:cNvPr>
          <p:cNvSpPr/>
          <p:nvPr/>
        </p:nvSpPr>
        <p:spPr>
          <a:xfrm>
            <a:off x="6527800" y="803887"/>
            <a:ext cx="584200" cy="33132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41EE6187-4F37-6A46-BBBF-01ACAAAD68B1}"/>
              </a:ext>
            </a:extLst>
          </p:cNvPr>
          <p:cNvSpPr/>
          <p:nvPr/>
        </p:nvSpPr>
        <p:spPr>
          <a:xfrm>
            <a:off x="7179732" y="2693079"/>
            <a:ext cx="592667" cy="37683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7BDAF59C-8CA0-7E47-B2D4-3BFCA8ED3755}"/>
              </a:ext>
            </a:extLst>
          </p:cNvPr>
          <p:cNvSpPr/>
          <p:nvPr/>
        </p:nvSpPr>
        <p:spPr>
          <a:xfrm>
            <a:off x="5232400" y="2345945"/>
            <a:ext cx="1354667" cy="287866"/>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2504C8D9-023C-754C-8D01-37D34D220764}"/>
              </a:ext>
            </a:extLst>
          </p:cNvPr>
          <p:cNvSpPr/>
          <p:nvPr/>
        </p:nvSpPr>
        <p:spPr>
          <a:xfrm>
            <a:off x="10629901" y="764321"/>
            <a:ext cx="641561" cy="46634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C023E72C-1F71-AF4B-B9E9-4491933ECF92}"/>
              </a:ext>
            </a:extLst>
          </p:cNvPr>
          <p:cNvSpPr/>
          <p:nvPr/>
        </p:nvSpPr>
        <p:spPr>
          <a:xfrm>
            <a:off x="10572962" y="2693079"/>
            <a:ext cx="641561" cy="37683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9E6554B5-96F0-3C46-8C2B-582162D2811E}"/>
              </a:ext>
            </a:extLst>
          </p:cNvPr>
          <p:cNvSpPr/>
          <p:nvPr/>
        </p:nvSpPr>
        <p:spPr>
          <a:xfrm>
            <a:off x="8475133" y="2693079"/>
            <a:ext cx="592667" cy="37683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94CB8172-44A9-9A4F-9906-42D80A36249F}"/>
              </a:ext>
            </a:extLst>
          </p:cNvPr>
          <p:cNvSpPr/>
          <p:nvPr/>
        </p:nvSpPr>
        <p:spPr>
          <a:xfrm>
            <a:off x="8420099" y="647736"/>
            <a:ext cx="702733" cy="635678"/>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Arrow Connector 13">
            <a:extLst>
              <a:ext uri="{FF2B5EF4-FFF2-40B4-BE49-F238E27FC236}">
                <a16:creationId xmlns:a16="http://schemas.microsoft.com/office/drawing/2014/main" id="{A3DA8227-126C-754F-9D04-AD79890D507D}"/>
              </a:ext>
            </a:extLst>
          </p:cNvPr>
          <p:cNvCxnSpPr>
            <a:stCxn id="3" idx="0"/>
            <a:endCxn id="4" idx="2"/>
          </p:cNvCxnSpPr>
          <p:nvPr/>
        </p:nvCxnSpPr>
        <p:spPr>
          <a:xfrm flipH="1" flipV="1">
            <a:off x="6819900" y="1135212"/>
            <a:ext cx="152399" cy="12107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C2A5C-B3E7-0C48-9272-0E8F87D97677}"/>
              </a:ext>
            </a:extLst>
          </p:cNvPr>
          <p:cNvCxnSpPr>
            <a:endCxn id="5" idx="0"/>
          </p:cNvCxnSpPr>
          <p:nvPr/>
        </p:nvCxnSpPr>
        <p:spPr>
          <a:xfrm>
            <a:off x="7108930" y="1135212"/>
            <a:ext cx="367136" cy="1557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5E6A899-C30E-A342-BE01-E28E8FDB3B23}"/>
              </a:ext>
            </a:extLst>
          </p:cNvPr>
          <p:cNvCxnSpPr>
            <a:cxnSpLocks/>
            <a:stCxn id="5" idx="2"/>
            <a:endCxn id="7" idx="3"/>
          </p:cNvCxnSpPr>
          <p:nvPr/>
        </p:nvCxnSpPr>
        <p:spPr>
          <a:xfrm rot="5400000" flipH="1" flipV="1">
            <a:off x="8337554" y="136006"/>
            <a:ext cx="2072419" cy="3795396"/>
          </a:xfrm>
          <a:prstGeom prst="bentConnector4">
            <a:avLst>
              <a:gd name="adj1" fmla="val -11031"/>
              <a:gd name="adj2" fmla="val 106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36205F-8792-7849-9235-364BDBC42EA7}"/>
              </a:ext>
            </a:extLst>
          </p:cNvPr>
          <p:cNvCxnSpPr>
            <a:stCxn id="7" idx="1"/>
            <a:endCxn id="11" idx="3"/>
          </p:cNvCxnSpPr>
          <p:nvPr/>
        </p:nvCxnSpPr>
        <p:spPr>
          <a:xfrm flipH="1" flipV="1">
            <a:off x="9122832" y="965575"/>
            <a:ext cx="1507069" cy="31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A342FD-F080-D441-84C2-DE4D9B8EDF11}"/>
              </a:ext>
            </a:extLst>
          </p:cNvPr>
          <p:cNvCxnSpPr>
            <a:stCxn id="11" idx="2"/>
            <a:endCxn id="10" idx="0"/>
          </p:cNvCxnSpPr>
          <p:nvPr/>
        </p:nvCxnSpPr>
        <p:spPr>
          <a:xfrm>
            <a:off x="8771466" y="1283414"/>
            <a:ext cx="1" cy="14096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1F5B75-2E30-664D-AEA9-7E8D0A19C9D7}"/>
              </a:ext>
            </a:extLst>
          </p:cNvPr>
          <p:cNvCxnSpPr>
            <a:stCxn id="10" idx="3"/>
            <a:endCxn id="8" idx="1"/>
          </p:cNvCxnSpPr>
          <p:nvPr/>
        </p:nvCxnSpPr>
        <p:spPr>
          <a:xfrm>
            <a:off x="9067800" y="2881496"/>
            <a:ext cx="15051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Arrow 25">
            <a:extLst>
              <a:ext uri="{FF2B5EF4-FFF2-40B4-BE49-F238E27FC236}">
                <a16:creationId xmlns:a16="http://schemas.microsoft.com/office/drawing/2014/main" id="{06DDDA59-FD0C-7A43-9D11-D1BCFDCBCF7B}"/>
              </a:ext>
            </a:extLst>
          </p:cNvPr>
          <p:cNvSpPr/>
          <p:nvPr/>
        </p:nvSpPr>
        <p:spPr>
          <a:xfrm>
            <a:off x="6587067" y="2498345"/>
            <a:ext cx="177798"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ame 26">
            <a:extLst>
              <a:ext uri="{FF2B5EF4-FFF2-40B4-BE49-F238E27FC236}">
                <a16:creationId xmlns:a16="http://schemas.microsoft.com/office/drawing/2014/main" id="{919F8B70-8E68-9D48-BF31-C5B57DEE6BEF}"/>
              </a:ext>
            </a:extLst>
          </p:cNvPr>
          <p:cNvSpPr/>
          <p:nvPr/>
        </p:nvSpPr>
        <p:spPr>
          <a:xfrm>
            <a:off x="1515533" y="2345945"/>
            <a:ext cx="1964267" cy="28786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Connector 28">
            <a:extLst>
              <a:ext uri="{FF2B5EF4-FFF2-40B4-BE49-F238E27FC236}">
                <a16:creationId xmlns:a16="http://schemas.microsoft.com/office/drawing/2014/main" id="{E2D230F2-0E98-DE4F-950D-66D308596305}"/>
              </a:ext>
            </a:extLst>
          </p:cNvPr>
          <p:cNvCxnSpPr>
            <a:cxnSpLocks/>
            <a:stCxn id="27" idx="2"/>
          </p:cNvCxnSpPr>
          <p:nvPr/>
        </p:nvCxnSpPr>
        <p:spPr>
          <a:xfrm>
            <a:off x="2497667" y="2633811"/>
            <a:ext cx="8466" cy="11091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D8AA198-EDD3-CB40-B2DF-54CB93F9B63D}"/>
              </a:ext>
            </a:extLst>
          </p:cNvPr>
          <p:cNvCxnSpPr>
            <a:endCxn id="10" idx="2"/>
          </p:cNvCxnSpPr>
          <p:nvPr/>
        </p:nvCxnSpPr>
        <p:spPr>
          <a:xfrm flipV="1">
            <a:off x="2514600" y="3069913"/>
            <a:ext cx="6256867" cy="681499"/>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D7C4FF5-DB1E-8744-9282-F8C9C04D2D61}"/>
              </a:ext>
            </a:extLst>
          </p:cNvPr>
          <p:cNvSpPr txBox="1"/>
          <p:nvPr/>
        </p:nvSpPr>
        <p:spPr>
          <a:xfrm>
            <a:off x="1210223" y="5833268"/>
            <a:ext cx="9643533" cy="646331"/>
          </a:xfrm>
          <a:prstGeom prst="rect">
            <a:avLst/>
          </a:prstGeom>
          <a:noFill/>
        </p:spPr>
        <p:txBody>
          <a:bodyPr wrap="square" rtlCol="0">
            <a:spAutoFit/>
          </a:bodyPr>
          <a:lstStyle/>
          <a:p>
            <a:r>
              <a:rPr lang="en-US"/>
              <a:t>This is a flow diagram showing how the model chooses its investments and the selection return values are reached. </a:t>
            </a:r>
          </a:p>
        </p:txBody>
      </p:sp>
    </p:spTree>
    <p:extLst>
      <p:ext uri="{BB962C8B-B14F-4D97-AF65-F5344CB8AC3E}">
        <p14:creationId xmlns:p14="http://schemas.microsoft.com/office/powerpoint/2010/main" val="1305968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D4C5-6E68-2B46-8266-1DCB66277DA3}"/>
              </a:ext>
            </a:extLst>
          </p:cNvPr>
          <p:cNvSpPr>
            <a:spLocks noGrp="1"/>
          </p:cNvSpPr>
          <p:nvPr>
            <p:ph type="title"/>
          </p:nvPr>
        </p:nvSpPr>
        <p:spPr>
          <a:xfrm>
            <a:off x="838200" y="46036"/>
            <a:ext cx="10515600" cy="1325563"/>
          </a:xfrm>
        </p:spPr>
        <p:txBody>
          <a:bodyPr/>
          <a:lstStyle/>
          <a:p>
            <a:pPr algn="ctr"/>
            <a:r>
              <a:rPr lang="en-US" dirty="0"/>
              <a:t>Indicator (Leading) Stats</a:t>
            </a:r>
          </a:p>
        </p:txBody>
      </p:sp>
      <p:sp>
        <p:nvSpPr>
          <p:cNvPr id="7" name="Slide Number Placeholder 6">
            <a:extLst>
              <a:ext uri="{FF2B5EF4-FFF2-40B4-BE49-F238E27FC236}">
                <a16:creationId xmlns:a16="http://schemas.microsoft.com/office/drawing/2014/main" id="{48F88128-0A45-DF49-B15E-FC6916BB2745}"/>
              </a:ext>
            </a:extLst>
          </p:cNvPr>
          <p:cNvSpPr>
            <a:spLocks noGrp="1"/>
          </p:cNvSpPr>
          <p:nvPr>
            <p:ph type="sldNum" sz="quarter" idx="12"/>
          </p:nvPr>
        </p:nvSpPr>
        <p:spPr/>
        <p:txBody>
          <a:bodyPr/>
          <a:lstStyle/>
          <a:p>
            <a:fld id="{F6FF31BB-D285-4E4E-8931-6216B9CC17E6}" type="slidenum">
              <a:rPr lang="en-US" smtClean="0"/>
              <a:t>46</a:t>
            </a:fld>
            <a:endParaRPr lang="en-US"/>
          </a:p>
        </p:txBody>
      </p:sp>
      <p:pic>
        <p:nvPicPr>
          <p:cNvPr id="12" name="Picture 11">
            <a:extLst>
              <a:ext uri="{FF2B5EF4-FFF2-40B4-BE49-F238E27FC236}">
                <a16:creationId xmlns:a16="http://schemas.microsoft.com/office/drawing/2014/main" id="{C88B5230-1FEC-DF4B-AA1A-9EF7BE4ED0D8}"/>
              </a:ext>
            </a:extLst>
          </p:cNvPr>
          <p:cNvPicPr>
            <a:picLocks noChangeAspect="1"/>
          </p:cNvPicPr>
          <p:nvPr/>
        </p:nvPicPr>
        <p:blipFill>
          <a:blip r:embed="rId2"/>
          <a:stretch>
            <a:fillRect/>
          </a:stretch>
        </p:blipFill>
        <p:spPr>
          <a:xfrm>
            <a:off x="7231626" y="1523999"/>
            <a:ext cx="4727456" cy="2146300"/>
          </a:xfrm>
          <a:prstGeom prst="rect">
            <a:avLst/>
          </a:prstGeom>
        </p:spPr>
      </p:pic>
      <p:pic>
        <p:nvPicPr>
          <p:cNvPr id="14" name="Picture 13">
            <a:extLst>
              <a:ext uri="{FF2B5EF4-FFF2-40B4-BE49-F238E27FC236}">
                <a16:creationId xmlns:a16="http://schemas.microsoft.com/office/drawing/2014/main" id="{D1A72436-F9EF-7845-9AD1-AAAD07A1D557}"/>
              </a:ext>
            </a:extLst>
          </p:cNvPr>
          <p:cNvPicPr>
            <a:picLocks noChangeAspect="1"/>
          </p:cNvPicPr>
          <p:nvPr/>
        </p:nvPicPr>
        <p:blipFill>
          <a:blip r:embed="rId3"/>
          <a:stretch>
            <a:fillRect/>
          </a:stretch>
        </p:blipFill>
        <p:spPr>
          <a:xfrm>
            <a:off x="0" y="1371599"/>
            <a:ext cx="7231626" cy="4597400"/>
          </a:xfrm>
          <a:prstGeom prst="rect">
            <a:avLst/>
          </a:prstGeom>
        </p:spPr>
      </p:pic>
      <p:pic>
        <p:nvPicPr>
          <p:cNvPr id="15" name="Picture 14">
            <a:extLst>
              <a:ext uri="{FF2B5EF4-FFF2-40B4-BE49-F238E27FC236}">
                <a16:creationId xmlns:a16="http://schemas.microsoft.com/office/drawing/2014/main" id="{5635FDBB-EBD6-4C4F-B869-43F9B5D6A62D}"/>
              </a:ext>
            </a:extLst>
          </p:cNvPr>
          <p:cNvPicPr>
            <a:picLocks noChangeAspect="1"/>
          </p:cNvPicPr>
          <p:nvPr/>
        </p:nvPicPr>
        <p:blipFill>
          <a:blip r:embed="rId4"/>
          <a:stretch>
            <a:fillRect/>
          </a:stretch>
        </p:blipFill>
        <p:spPr>
          <a:xfrm>
            <a:off x="7918954" y="3921124"/>
            <a:ext cx="3352800" cy="1092200"/>
          </a:xfrm>
          <a:prstGeom prst="rect">
            <a:avLst/>
          </a:prstGeom>
        </p:spPr>
      </p:pic>
      <p:sp>
        <p:nvSpPr>
          <p:cNvPr id="16" name="TextBox 15">
            <a:extLst>
              <a:ext uri="{FF2B5EF4-FFF2-40B4-BE49-F238E27FC236}">
                <a16:creationId xmlns:a16="http://schemas.microsoft.com/office/drawing/2014/main" id="{CD6C5DA5-ABBC-7C4B-A149-3299CDD36473}"/>
              </a:ext>
            </a:extLst>
          </p:cNvPr>
          <p:cNvSpPr txBox="1"/>
          <p:nvPr/>
        </p:nvSpPr>
        <p:spPr>
          <a:xfrm>
            <a:off x="486456" y="5968999"/>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Tree>
    <p:extLst>
      <p:ext uri="{BB962C8B-B14F-4D97-AF65-F5344CB8AC3E}">
        <p14:creationId xmlns:p14="http://schemas.microsoft.com/office/powerpoint/2010/main" val="3670659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B4B14-381C-C64B-A599-3E8151896D20}"/>
              </a:ext>
            </a:extLst>
          </p:cNvPr>
          <p:cNvSpPr>
            <a:spLocks noGrp="1"/>
          </p:cNvSpPr>
          <p:nvPr>
            <p:ph type="title"/>
          </p:nvPr>
        </p:nvSpPr>
        <p:spPr/>
        <p:txBody>
          <a:bodyPr/>
          <a:lstStyle/>
          <a:p>
            <a:r>
              <a:rPr lang="en-US"/>
              <a:t>Core vs Indicator Selection (Leading) Strategy</a:t>
            </a:r>
          </a:p>
        </p:txBody>
      </p:sp>
      <p:sp>
        <p:nvSpPr>
          <p:cNvPr id="7" name="Slide Number Placeholder 6">
            <a:extLst>
              <a:ext uri="{FF2B5EF4-FFF2-40B4-BE49-F238E27FC236}">
                <a16:creationId xmlns:a16="http://schemas.microsoft.com/office/drawing/2014/main" id="{1C4E8542-E903-7A44-872E-D350581FD001}"/>
              </a:ext>
            </a:extLst>
          </p:cNvPr>
          <p:cNvSpPr>
            <a:spLocks noGrp="1"/>
          </p:cNvSpPr>
          <p:nvPr>
            <p:ph type="sldNum" sz="quarter" idx="12"/>
          </p:nvPr>
        </p:nvSpPr>
        <p:spPr/>
        <p:txBody>
          <a:bodyPr/>
          <a:lstStyle/>
          <a:p>
            <a:fld id="{F6FF31BB-D285-4E4E-8931-6216B9CC17E6}" type="slidenum">
              <a:rPr lang="en-US" smtClean="0"/>
              <a:t>47</a:t>
            </a:fld>
            <a:endParaRPr lang="en-US"/>
          </a:p>
        </p:txBody>
      </p:sp>
      <p:pic>
        <p:nvPicPr>
          <p:cNvPr id="11" name="Picture 10">
            <a:extLst>
              <a:ext uri="{FF2B5EF4-FFF2-40B4-BE49-F238E27FC236}">
                <a16:creationId xmlns:a16="http://schemas.microsoft.com/office/drawing/2014/main" id="{F2833FC2-AA93-A347-82A4-31204B199279}"/>
              </a:ext>
            </a:extLst>
          </p:cNvPr>
          <p:cNvPicPr>
            <a:picLocks noChangeAspect="1"/>
          </p:cNvPicPr>
          <p:nvPr/>
        </p:nvPicPr>
        <p:blipFill>
          <a:blip r:embed="rId3"/>
          <a:stretch>
            <a:fillRect/>
          </a:stretch>
        </p:blipFill>
        <p:spPr>
          <a:xfrm>
            <a:off x="0" y="1783080"/>
            <a:ext cx="8878824" cy="3992202"/>
          </a:xfrm>
          <a:prstGeom prst="rect">
            <a:avLst/>
          </a:prstGeom>
        </p:spPr>
      </p:pic>
      <p:pic>
        <p:nvPicPr>
          <p:cNvPr id="12" name="Picture 11">
            <a:extLst>
              <a:ext uri="{FF2B5EF4-FFF2-40B4-BE49-F238E27FC236}">
                <a16:creationId xmlns:a16="http://schemas.microsoft.com/office/drawing/2014/main" id="{36810BF1-EBC0-3E4D-9B84-F31A0A58A5B6}"/>
              </a:ext>
            </a:extLst>
          </p:cNvPr>
          <p:cNvPicPr>
            <a:picLocks noChangeAspect="1"/>
          </p:cNvPicPr>
          <p:nvPr/>
        </p:nvPicPr>
        <p:blipFill>
          <a:blip r:embed="rId4"/>
          <a:stretch>
            <a:fillRect/>
          </a:stretch>
        </p:blipFill>
        <p:spPr>
          <a:xfrm>
            <a:off x="7824216" y="3779181"/>
            <a:ext cx="3200400" cy="1765300"/>
          </a:xfrm>
          <a:prstGeom prst="rect">
            <a:avLst/>
          </a:prstGeom>
        </p:spPr>
      </p:pic>
      <p:sp>
        <p:nvSpPr>
          <p:cNvPr id="13" name="TextBox 12">
            <a:extLst>
              <a:ext uri="{FF2B5EF4-FFF2-40B4-BE49-F238E27FC236}">
                <a16:creationId xmlns:a16="http://schemas.microsoft.com/office/drawing/2014/main" id="{5F73ACF6-0C8C-3942-9993-A760ED98B2BC}"/>
              </a:ext>
            </a:extLst>
          </p:cNvPr>
          <p:cNvSpPr txBox="1"/>
          <p:nvPr/>
        </p:nvSpPr>
        <p:spPr>
          <a:xfrm>
            <a:off x="838200" y="5846544"/>
            <a:ext cx="10482943" cy="646331"/>
          </a:xfrm>
          <a:prstGeom prst="rect">
            <a:avLst/>
          </a:prstGeom>
          <a:noFill/>
        </p:spPr>
        <p:txBody>
          <a:bodyPr wrap="square" rtlCol="0">
            <a:spAutoFit/>
          </a:bodyPr>
          <a:lstStyle/>
          <a:p>
            <a:r>
              <a:rPr lang="en-US" dirty="0"/>
              <a:t>Here, I have provided a line plot comparing the value of $100 for a portfolio that held the Russell 1000 Core over the period, and a portfolio holding the strategy’s selected index. </a:t>
            </a:r>
          </a:p>
        </p:txBody>
      </p:sp>
    </p:spTree>
    <p:extLst>
      <p:ext uri="{BB962C8B-B14F-4D97-AF65-F5344CB8AC3E}">
        <p14:creationId xmlns:p14="http://schemas.microsoft.com/office/powerpoint/2010/main" val="3419337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FAA4-7A93-C64A-A0B6-73E2133C42D9}"/>
              </a:ext>
            </a:extLst>
          </p:cNvPr>
          <p:cNvSpPr>
            <a:spLocks noGrp="1"/>
          </p:cNvSpPr>
          <p:nvPr>
            <p:ph type="title"/>
          </p:nvPr>
        </p:nvSpPr>
        <p:spPr>
          <a:xfrm>
            <a:off x="838200" y="29117"/>
            <a:ext cx="10515600" cy="723011"/>
          </a:xfrm>
        </p:spPr>
        <p:txBody>
          <a:bodyPr/>
          <a:lstStyle/>
          <a:p>
            <a:r>
              <a:rPr lang="en-US"/>
              <a:t>Indicator Selection (Leading) - Trade Schedule</a:t>
            </a:r>
          </a:p>
        </p:txBody>
      </p:sp>
      <p:sp>
        <p:nvSpPr>
          <p:cNvPr id="6" name="Slide Number Placeholder 5">
            <a:extLst>
              <a:ext uri="{FF2B5EF4-FFF2-40B4-BE49-F238E27FC236}">
                <a16:creationId xmlns:a16="http://schemas.microsoft.com/office/drawing/2014/main" id="{DAF7D998-945B-E742-ACBB-DCE5D2AC042A}"/>
              </a:ext>
            </a:extLst>
          </p:cNvPr>
          <p:cNvSpPr>
            <a:spLocks noGrp="1"/>
          </p:cNvSpPr>
          <p:nvPr>
            <p:ph type="sldNum" sz="quarter" idx="12"/>
          </p:nvPr>
        </p:nvSpPr>
        <p:spPr/>
        <p:txBody>
          <a:bodyPr/>
          <a:lstStyle/>
          <a:p>
            <a:fld id="{F6FF31BB-D285-4E4E-8931-6216B9CC17E6}" type="slidenum">
              <a:rPr lang="en-US" smtClean="0"/>
              <a:t>48</a:t>
            </a:fld>
            <a:endParaRPr lang="en-US"/>
          </a:p>
        </p:txBody>
      </p:sp>
      <p:sp>
        <p:nvSpPr>
          <p:cNvPr id="11" name="TextBox 10">
            <a:extLst>
              <a:ext uri="{FF2B5EF4-FFF2-40B4-BE49-F238E27FC236}">
                <a16:creationId xmlns:a16="http://schemas.microsoft.com/office/drawing/2014/main" id="{13FB3F73-A4F9-7E40-B846-588C0351888D}"/>
              </a:ext>
            </a:extLst>
          </p:cNvPr>
          <p:cNvSpPr txBox="1"/>
          <p:nvPr/>
        </p:nvSpPr>
        <p:spPr>
          <a:xfrm>
            <a:off x="436492" y="5657671"/>
            <a:ext cx="11319016" cy="1200329"/>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index should be invested in at the beginning of  each quarter. These cells are shaded green. If no trade is to occur, the cell only contains the letter “X”</a:t>
            </a:r>
          </a:p>
          <a:p>
            <a:endParaRPr lang="en-US"/>
          </a:p>
        </p:txBody>
      </p:sp>
      <p:pic>
        <p:nvPicPr>
          <p:cNvPr id="12" name="Picture 11">
            <a:extLst>
              <a:ext uri="{FF2B5EF4-FFF2-40B4-BE49-F238E27FC236}">
                <a16:creationId xmlns:a16="http://schemas.microsoft.com/office/drawing/2014/main" id="{705A63B2-8440-F049-82BB-54BB53FB998F}"/>
              </a:ext>
            </a:extLst>
          </p:cNvPr>
          <p:cNvPicPr>
            <a:picLocks noChangeAspect="1"/>
          </p:cNvPicPr>
          <p:nvPr/>
        </p:nvPicPr>
        <p:blipFill>
          <a:blip r:embed="rId2"/>
          <a:stretch>
            <a:fillRect/>
          </a:stretch>
        </p:blipFill>
        <p:spPr>
          <a:xfrm>
            <a:off x="662396" y="1121956"/>
            <a:ext cx="5147414" cy="4614087"/>
          </a:xfrm>
          <a:prstGeom prst="rect">
            <a:avLst/>
          </a:prstGeom>
        </p:spPr>
      </p:pic>
      <p:pic>
        <p:nvPicPr>
          <p:cNvPr id="13" name="Picture 12">
            <a:extLst>
              <a:ext uri="{FF2B5EF4-FFF2-40B4-BE49-F238E27FC236}">
                <a16:creationId xmlns:a16="http://schemas.microsoft.com/office/drawing/2014/main" id="{04610DEE-C03B-2A46-8755-98FAA1FA3287}"/>
              </a:ext>
            </a:extLst>
          </p:cNvPr>
          <p:cNvPicPr>
            <a:picLocks noChangeAspect="1"/>
          </p:cNvPicPr>
          <p:nvPr/>
        </p:nvPicPr>
        <p:blipFill>
          <a:blip r:embed="rId3"/>
          <a:stretch>
            <a:fillRect/>
          </a:stretch>
        </p:blipFill>
        <p:spPr>
          <a:xfrm>
            <a:off x="6382192" y="1376781"/>
            <a:ext cx="5400782" cy="4359262"/>
          </a:xfrm>
          <a:prstGeom prst="rect">
            <a:avLst/>
          </a:prstGeom>
        </p:spPr>
      </p:pic>
    </p:spTree>
    <p:extLst>
      <p:ext uri="{BB962C8B-B14F-4D97-AF65-F5344CB8AC3E}">
        <p14:creationId xmlns:p14="http://schemas.microsoft.com/office/powerpoint/2010/main" val="3308776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74C6-4827-8D47-BF28-F390D903E78E}"/>
              </a:ext>
            </a:extLst>
          </p:cNvPr>
          <p:cNvSpPr>
            <a:spLocks noGrp="1"/>
          </p:cNvSpPr>
          <p:nvPr>
            <p:ph type="title"/>
          </p:nvPr>
        </p:nvSpPr>
        <p:spPr/>
        <p:txBody>
          <a:bodyPr/>
          <a:lstStyle/>
          <a:p>
            <a:r>
              <a:rPr lang="en-US"/>
              <a:t>Leading Indicator Based Selection – Summary</a:t>
            </a:r>
          </a:p>
        </p:txBody>
      </p:sp>
      <p:sp>
        <p:nvSpPr>
          <p:cNvPr id="4" name="Slide Number Placeholder 3">
            <a:extLst>
              <a:ext uri="{FF2B5EF4-FFF2-40B4-BE49-F238E27FC236}">
                <a16:creationId xmlns:a16="http://schemas.microsoft.com/office/drawing/2014/main" id="{CCCE9B0D-1E21-C240-9B4B-93E1D4797740}"/>
              </a:ext>
            </a:extLst>
          </p:cNvPr>
          <p:cNvSpPr>
            <a:spLocks noGrp="1"/>
          </p:cNvSpPr>
          <p:nvPr>
            <p:ph type="sldNum" sz="quarter" idx="12"/>
          </p:nvPr>
        </p:nvSpPr>
        <p:spPr/>
        <p:txBody>
          <a:bodyPr/>
          <a:lstStyle/>
          <a:p>
            <a:fld id="{F6FF31BB-D285-4E4E-8931-6216B9CC17E6}" type="slidenum">
              <a:rPr lang="en-US" smtClean="0"/>
              <a:t>49</a:t>
            </a:fld>
            <a:endParaRPr lang="en-US"/>
          </a:p>
        </p:txBody>
      </p:sp>
      <p:sp>
        <p:nvSpPr>
          <p:cNvPr id="5" name="Content Placeholder 2">
            <a:extLst>
              <a:ext uri="{FF2B5EF4-FFF2-40B4-BE49-F238E27FC236}">
                <a16:creationId xmlns:a16="http://schemas.microsoft.com/office/drawing/2014/main" id="{8B23D026-7849-A443-B6A0-A1517A028226}"/>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strategy succeeded in beathing the Russell 1000 Core and Value. </a:t>
            </a:r>
          </a:p>
          <a:p>
            <a:r>
              <a:rPr lang="en-US" dirty="0"/>
              <a:t>As shown on slide 46, the strategy resulted in higher returns, with lower risk (compared to core) and slightly higher risk when compared to value. </a:t>
            </a:r>
          </a:p>
          <a:p>
            <a:r>
              <a:rPr lang="en-US" dirty="0"/>
              <a:t>The Indicator Selection strategy resulted in a portfolio value of ~$6922 vs the Core portfolio value of ~$6071, a gain of about $851. </a:t>
            </a:r>
          </a:p>
          <a:p>
            <a:pPr lvl="1"/>
            <a:r>
              <a:rPr lang="en-US" dirty="0"/>
              <a:t>This does not include any expenses from the 55 trades over the period. </a:t>
            </a:r>
          </a:p>
          <a:p>
            <a:r>
              <a:rPr lang="en-US" dirty="0"/>
              <a:t>Using what are considered to be “leading” indicators does appear to provide even better results than the indicators used previously. </a:t>
            </a:r>
          </a:p>
          <a:p>
            <a:r>
              <a:rPr lang="en-US" dirty="0"/>
              <a:t>I also double weighted some indicators based on what I perceived to be strengths. Two of these did result in stronger gains: The Housing Start Flag, and Manufacturing Employment flagged were double weighted when expecting a positive return for the Value Weighted portfolio. </a:t>
            </a:r>
          </a:p>
          <a:p>
            <a:endParaRPr lang="en-US" dirty="0"/>
          </a:p>
        </p:txBody>
      </p:sp>
    </p:spTree>
    <p:extLst>
      <p:ext uri="{BB962C8B-B14F-4D97-AF65-F5344CB8AC3E}">
        <p14:creationId xmlns:p14="http://schemas.microsoft.com/office/powerpoint/2010/main" val="109466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F89E-BA25-A342-A704-88D540C4F69F}"/>
              </a:ext>
            </a:extLst>
          </p:cNvPr>
          <p:cNvSpPr>
            <a:spLocks noGrp="1"/>
          </p:cNvSpPr>
          <p:nvPr>
            <p:ph type="title"/>
          </p:nvPr>
        </p:nvSpPr>
        <p:spPr/>
        <p:txBody>
          <a:bodyPr/>
          <a:lstStyle/>
          <a:p>
            <a:pPr algn="ctr"/>
            <a:r>
              <a:rPr lang="en-US" dirty="0"/>
              <a:t>Model Interval Considerations - Choice</a:t>
            </a:r>
          </a:p>
        </p:txBody>
      </p:sp>
      <p:sp>
        <p:nvSpPr>
          <p:cNvPr id="3" name="Content Placeholder 2">
            <a:extLst>
              <a:ext uri="{FF2B5EF4-FFF2-40B4-BE49-F238E27FC236}">
                <a16:creationId xmlns:a16="http://schemas.microsoft.com/office/drawing/2014/main" id="{A658B8DC-0CAD-F146-91DA-FABEECE73738}"/>
              </a:ext>
            </a:extLst>
          </p:cNvPr>
          <p:cNvSpPr>
            <a:spLocks noGrp="1"/>
          </p:cNvSpPr>
          <p:nvPr>
            <p:ph idx="1"/>
          </p:nvPr>
        </p:nvSpPr>
        <p:spPr/>
        <p:txBody>
          <a:bodyPr/>
          <a:lstStyle/>
          <a:p>
            <a:r>
              <a:rPr lang="en-US" dirty="0"/>
              <a:t>I chose a Quarterly interval for my models. </a:t>
            </a:r>
          </a:p>
          <a:p>
            <a:pPr lvl="1"/>
            <a:r>
              <a:rPr lang="en-US" dirty="0"/>
              <a:t>I believed this would allow me to avoid the drawbacks of monthly and yearly returns, while also allowing me to catch more of the shorter trends that occur over the time period that might be missed semi-yearly. </a:t>
            </a:r>
          </a:p>
        </p:txBody>
      </p:sp>
      <p:sp>
        <p:nvSpPr>
          <p:cNvPr id="4" name="Slide Number Placeholder 3">
            <a:extLst>
              <a:ext uri="{FF2B5EF4-FFF2-40B4-BE49-F238E27FC236}">
                <a16:creationId xmlns:a16="http://schemas.microsoft.com/office/drawing/2014/main" id="{0B6B3BA9-3E23-104A-9F56-9FBA71B79015}"/>
              </a:ext>
            </a:extLst>
          </p:cNvPr>
          <p:cNvSpPr>
            <a:spLocks noGrp="1"/>
          </p:cNvSpPr>
          <p:nvPr>
            <p:ph type="sldNum" sz="quarter" idx="12"/>
          </p:nvPr>
        </p:nvSpPr>
        <p:spPr/>
        <p:txBody>
          <a:bodyPr/>
          <a:lstStyle/>
          <a:p>
            <a:fld id="{F6FF31BB-D285-4E4E-8931-6216B9CC17E6}" type="slidenum">
              <a:rPr lang="en-US" smtClean="0"/>
              <a:t>5</a:t>
            </a:fld>
            <a:endParaRPr lang="en-US"/>
          </a:p>
        </p:txBody>
      </p:sp>
    </p:spTree>
    <p:extLst>
      <p:ext uri="{BB962C8B-B14F-4D97-AF65-F5344CB8AC3E}">
        <p14:creationId xmlns:p14="http://schemas.microsoft.com/office/powerpoint/2010/main" val="2702336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B057-EF6E-1840-848D-C9B402AE8FB4}"/>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0235115A-863A-344C-851C-EB65FA7F607C}"/>
              </a:ext>
            </a:extLst>
          </p:cNvPr>
          <p:cNvSpPr>
            <a:spLocks noGrp="1"/>
          </p:cNvSpPr>
          <p:nvPr>
            <p:ph idx="1"/>
          </p:nvPr>
        </p:nvSpPr>
        <p:spPr/>
        <p:txBody>
          <a:bodyPr/>
          <a:lstStyle/>
          <a:p>
            <a:r>
              <a:rPr lang="en-US" dirty="0"/>
              <a:t>The Indicator Selection (Leading) strategy is the highest performing strategy from a return standpoint. </a:t>
            </a:r>
          </a:p>
          <a:p>
            <a:pPr lvl="1"/>
            <a:r>
              <a:rPr lang="en-US" dirty="0"/>
              <a:t>It generates higher risk adjust returns than two of the indexes (and is very close to the third) with the fewest trades of any of the strategies. </a:t>
            </a:r>
          </a:p>
          <a:p>
            <a:pPr lvl="1"/>
            <a:r>
              <a:rPr lang="en-US" dirty="0"/>
              <a:t>That being said, this strategy still resulted in 55 trades that would not be required if buying and holding the Russell 1000 core. </a:t>
            </a:r>
          </a:p>
          <a:p>
            <a:pPr lvl="1"/>
            <a:r>
              <a:rPr lang="en-US" dirty="0"/>
              <a:t>The cost of trades, offset (or enhanced) by any tax benefits (liabilities) will truly determine if this strategy would outperform. </a:t>
            </a:r>
          </a:p>
          <a:p>
            <a:pPr lvl="1"/>
            <a:r>
              <a:rPr lang="en-US" dirty="0"/>
              <a:t>Assuming trade costs are fixed, larger portfolios might perform better under this strategy as costs become negligible. </a:t>
            </a:r>
          </a:p>
        </p:txBody>
      </p:sp>
      <p:sp>
        <p:nvSpPr>
          <p:cNvPr id="4" name="Slide Number Placeholder 3">
            <a:extLst>
              <a:ext uri="{FF2B5EF4-FFF2-40B4-BE49-F238E27FC236}">
                <a16:creationId xmlns:a16="http://schemas.microsoft.com/office/drawing/2014/main" id="{F97375EB-6819-554B-9E94-DDF0CFF31993}"/>
              </a:ext>
            </a:extLst>
          </p:cNvPr>
          <p:cNvSpPr>
            <a:spLocks noGrp="1"/>
          </p:cNvSpPr>
          <p:nvPr>
            <p:ph type="sldNum" sz="quarter" idx="12"/>
          </p:nvPr>
        </p:nvSpPr>
        <p:spPr/>
        <p:txBody>
          <a:bodyPr/>
          <a:lstStyle/>
          <a:p>
            <a:fld id="{F6FF31BB-D285-4E4E-8931-6216B9CC17E6}" type="slidenum">
              <a:rPr lang="en-US" smtClean="0"/>
              <a:t>50</a:t>
            </a:fld>
            <a:endParaRPr lang="en-US" dirty="0"/>
          </a:p>
        </p:txBody>
      </p:sp>
    </p:spTree>
    <p:extLst>
      <p:ext uri="{BB962C8B-B14F-4D97-AF65-F5344CB8AC3E}">
        <p14:creationId xmlns:p14="http://schemas.microsoft.com/office/powerpoint/2010/main" val="1514318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7758-BE83-3C4B-8672-1F81BD65AB04}"/>
              </a:ext>
            </a:extLst>
          </p:cNvPr>
          <p:cNvSpPr>
            <a:spLocks noGrp="1"/>
          </p:cNvSpPr>
          <p:nvPr>
            <p:ph type="title"/>
          </p:nvPr>
        </p:nvSpPr>
        <p:spPr/>
        <p:txBody>
          <a:bodyPr/>
          <a:lstStyle/>
          <a:p>
            <a:r>
              <a:rPr lang="en-US" dirty="0"/>
              <a:t>Future Enhancements</a:t>
            </a:r>
          </a:p>
        </p:txBody>
      </p:sp>
      <p:sp>
        <p:nvSpPr>
          <p:cNvPr id="3" name="Content Placeholder 2">
            <a:extLst>
              <a:ext uri="{FF2B5EF4-FFF2-40B4-BE49-F238E27FC236}">
                <a16:creationId xmlns:a16="http://schemas.microsoft.com/office/drawing/2014/main" id="{D666CA4F-3057-D349-B86A-2BE0DA2BC181}"/>
              </a:ext>
            </a:extLst>
          </p:cNvPr>
          <p:cNvSpPr>
            <a:spLocks noGrp="1"/>
          </p:cNvSpPr>
          <p:nvPr>
            <p:ph idx="1"/>
          </p:nvPr>
        </p:nvSpPr>
        <p:spPr/>
        <p:txBody>
          <a:bodyPr>
            <a:normAutofit fontScale="55000" lnSpcReduction="20000"/>
          </a:bodyPr>
          <a:lstStyle/>
          <a:p>
            <a:pPr marL="0" indent="0">
              <a:buNone/>
            </a:pPr>
            <a:r>
              <a:rPr lang="en-US" dirty="0"/>
              <a:t>Ways I believe the model(s) could be improved upon, given additional data and/or opportunity. </a:t>
            </a:r>
          </a:p>
          <a:p>
            <a:pPr marL="0" indent="0">
              <a:buNone/>
            </a:pPr>
            <a:endParaRPr lang="en-US" dirty="0"/>
          </a:p>
          <a:p>
            <a:r>
              <a:rPr lang="en-US" dirty="0"/>
              <a:t>Consider Tax Burden Before Trades</a:t>
            </a:r>
          </a:p>
          <a:p>
            <a:pPr lvl="1"/>
            <a:r>
              <a:rPr lang="en-US" dirty="0"/>
              <a:t>If a gain is to be traded out of, estimate tax burden and returns up to the end of the current year, and only trade if return is greater. </a:t>
            </a:r>
          </a:p>
          <a:p>
            <a:r>
              <a:rPr lang="en-US" dirty="0"/>
              <a:t>Factor Weights</a:t>
            </a:r>
          </a:p>
          <a:p>
            <a:pPr lvl="1"/>
            <a:r>
              <a:rPr lang="en-US" dirty="0"/>
              <a:t>Create a more in-depth model that more accurately assesses a factor’s impact on return, and weight accordingly instead of only using direction.</a:t>
            </a:r>
          </a:p>
          <a:p>
            <a:pPr lvl="2"/>
            <a:r>
              <a:rPr lang="en-US" dirty="0"/>
              <a:t>This is somewhat done in the Indicator(Leading) Selection strategy, but it could be more systematic. </a:t>
            </a:r>
          </a:p>
          <a:p>
            <a:r>
              <a:rPr lang="en-US" dirty="0"/>
              <a:t>Loss Harvesting tracker</a:t>
            </a:r>
          </a:p>
          <a:p>
            <a:pPr lvl="1"/>
            <a:r>
              <a:rPr lang="en-US" dirty="0"/>
              <a:t>If a loss is to be traded out of, keep running yearly total, and calculate estimated tax benefit to reset after the 4</a:t>
            </a:r>
            <a:r>
              <a:rPr lang="en-US" baseline="30000" dirty="0"/>
              <a:t>th</a:t>
            </a:r>
            <a:r>
              <a:rPr lang="en-US" dirty="0"/>
              <a:t> quarter of every year. </a:t>
            </a:r>
          </a:p>
          <a:p>
            <a:r>
              <a:rPr lang="en-US" dirty="0"/>
              <a:t>Consider Trade Costs Before Trades / Trade Cost Tracker</a:t>
            </a:r>
          </a:p>
          <a:p>
            <a:pPr lvl="1"/>
            <a:r>
              <a:rPr lang="en-US" dirty="0"/>
              <a:t>Calculate estimated trade cost vs return for remainder of year. </a:t>
            </a:r>
          </a:p>
          <a:p>
            <a:pPr lvl="1"/>
            <a:r>
              <a:rPr lang="en-US" dirty="0"/>
              <a:t>Track total trade cost within a given year, increasing with each executed trade and resetting to 0 at the start of a new year. </a:t>
            </a:r>
          </a:p>
          <a:p>
            <a:r>
              <a:rPr lang="en-US" dirty="0"/>
              <a:t>Emergency Flag</a:t>
            </a:r>
          </a:p>
          <a:p>
            <a:pPr lvl="1"/>
            <a:r>
              <a:rPr lang="en-US" dirty="0"/>
              <a:t>Flag any time period with abnormal indicator movements between longer periods. </a:t>
            </a:r>
          </a:p>
          <a:p>
            <a:r>
              <a:rPr lang="en-US" dirty="0"/>
              <a:t>Volatility indicator</a:t>
            </a:r>
          </a:p>
          <a:p>
            <a:pPr lvl="1"/>
            <a:r>
              <a:rPr lang="en-US" dirty="0"/>
              <a:t>I wanted to include volatility in my model but could not find data that fit within the time period. </a:t>
            </a:r>
          </a:p>
        </p:txBody>
      </p:sp>
      <p:sp>
        <p:nvSpPr>
          <p:cNvPr id="4" name="Slide Number Placeholder 3">
            <a:extLst>
              <a:ext uri="{FF2B5EF4-FFF2-40B4-BE49-F238E27FC236}">
                <a16:creationId xmlns:a16="http://schemas.microsoft.com/office/drawing/2014/main" id="{2865BBAA-EB73-B749-B195-385CDB933EA5}"/>
              </a:ext>
            </a:extLst>
          </p:cNvPr>
          <p:cNvSpPr>
            <a:spLocks noGrp="1"/>
          </p:cNvSpPr>
          <p:nvPr>
            <p:ph type="sldNum" sz="quarter" idx="12"/>
          </p:nvPr>
        </p:nvSpPr>
        <p:spPr/>
        <p:txBody>
          <a:bodyPr/>
          <a:lstStyle/>
          <a:p>
            <a:fld id="{F6FF31BB-D285-4E4E-8931-6216B9CC17E6}" type="slidenum">
              <a:rPr lang="en-US" smtClean="0"/>
              <a:t>51</a:t>
            </a:fld>
            <a:endParaRPr lang="en-US" dirty="0"/>
          </a:p>
        </p:txBody>
      </p:sp>
    </p:spTree>
    <p:extLst>
      <p:ext uri="{BB962C8B-B14F-4D97-AF65-F5344CB8AC3E}">
        <p14:creationId xmlns:p14="http://schemas.microsoft.com/office/powerpoint/2010/main" val="298160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5DFF-42DC-1E4D-B0E8-1F6DF3CDD990}"/>
              </a:ext>
            </a:extLst>
          </p:cNvPr>
          <p:cNvSpPr>
            <a:spLocks noGrp="1"/>
          </p:cNvSpPr>
          <p:nvPr>
            <p:ph type="title"/>
          </p:nvPr>
        </p:nvSpPr>
        <p:spPr/>
        <p:txBody>
          <a:bodyPr/>
          <a:lstStyle/>
          <a:p>
            <a:pPr algn="ctr"/>
            <a:r>
              <a:rPr lang="en-US" dirty="0"/>
              <a:t>Initial Stats</a:t>
            </a:r>
          </a:p>
        </p:txBody>
      </p:sp>
      <p:pic>
        <p:nvPicPr>
          <p:cNvPr id="4" name="Content Placeholder 3">
            <a:extLst>
              <a:ext uri="{FF2B5EF4-FFF2-40B4-BE49-F238E27FC236}">
                <a16:creationId xmlns:a16="http://schemas.microsoft.com/office/drawing/2014/main" id="{6555CA91-DD9E-4743-BCB0-2BC6EB77733C}"/>
              </a:ext>
            </a:extLst>
          </p:cNvPr>
          <p:cNvPicPr>
            <a:picLocks noGrp="1" noChangeAspect="1"/>
          </p:cNvPicPr>
          <p:nvPr>
            <p:ph idx="1"/>
          </p:nvPr>
        </p:nvPicPr>
        <p:blipFill>
          <a:blip r:embed="rId2"/>
          <a:stretch>
            <a:fillRect/>
          </a:stretch>
        </p:blipFill>
        <p:spPr>
          <a:xfrm>
            <a:off x="838201" y="2871491"/>
            <a:ext cx="6615202" cy="3621384"/>
          </a:xfrm>
          <a:prstGeom prst="rect">
            <a:avLst/>
          </a:prstGeom>
        </p:spPr>
      </p:pic>
      <p:sp>
        <p:nvSpPr>
          <p:cNvPr id="6" name="TextBox 5">
            <a:extLst>
              <a:ext uri="{FF2B5EF4-FFF2-40B4-BE49-F238E27FC236}">
                <a16:creationId xmlns:a16="http://schemas.microsoft.com/office/drawing/2014/main" id="{311D5B11-0AC7-3C4A-B396-B1379F3A077B}"/>
              </a:ext>
            </a:extLst>
          </p:cNvPr>
          <p:cNvSpPr txBox="1"/>
          <p:nvPr/>
        </p:nvSpPr>
        <p:spPr>
          <a:xfrm>
            <a:off x="8100627" y="791865"/>
            <a:ext cx="3831771" cy="6463308"/>
          </a:xfrm>
          <a:prstGeom prst="rect">
            <a:avLst/>
          </a:prstGeom>
          <a:noFill/>
        </p:spPr>
        <p:txBody>
          <a:bodyPr wrap="square" rtlCol="0">
            <a:spAutoFit/>
          </a:bodyPr>
          <a:lstStyle/>
          <a:p>
            <a:r>
              <a:rPr lang="en-US" dirty="0"/>
              <a:t>Notes: </a:t>
            </a:r>
          </a:p>
          <a:p>
            <a:endParaRPr lang="en-US" dirty="0"/>
          </a:p>
          <a:p>
            <a:r>
              <a:rPr lang="en-US" dirty="0"/>
              <a:t>Russell 1000 Core provides middle of the pack returns, at middle of the pack risk. </a:t>
            </a:r>
          </a:p>
          <a:p>
            <a:endParaRPr lang="en-US" dirty="0"/>
          </a:p>
          <a:p>
            <a:r>
              <a:rPr lang="en-US" dirty="0"/>
              <a:t>Russell 1000 Growth, while responsible for the greatest single monthly returns, also has the lowest. It is a very risky index with the lowest returns on both a risk adjusted, and non-risk adjusted basis. </a:t>
            </a:r>
          </a:p>
          <a:p>
            <a:endParaRPr lang="en-US" dirty="0"/>
          </a:p>
          <a:p>
            <a:r>
              <a:rPr lang="en-US" dirty="0"/>
              <a:t>Russell 1000 Value provides the best returns and risk adjusted returns over the time period. It does not have returns as high as growth but appears to be more stable. </a:t>
            </a:r>
          </a:p>
          <a:p>
            <a:endParaRPr lang="en-US" dirty="0"/>
          </a:p>
          <a:p>
            <a:r>
              <a:rPr lang="en-US" dirty="0"/>
              <a:t>These indexes appear to be relatively highly correlated. </a:t>
            </a:r>
          </a:p>
          <a:p>
            <a:endParaRPr lang="en-US" dirty="0"/>
          </a:p>
          <a:p>
            <a:endParaRPr lang="en-US" dirty="0"/>
          </a:p>
        </p:txBody>
      </p:sp>
      <p:pic>
        <p:nvPicPr>
          <p:cNvPr id="7" name="Picture 6">
            <a:extLst>
              <a:ext uri="{FF2B5EF4-FFF2-40B4-BE49-F238E27FC236}">
                <a16:creationId xmlns:a16="http://schemas.microsoft.com/office/drawing/2014/main" id="{60F27761-26DC-2E40-B691-DE40CE710A6F}"/>
              </a:ext>
            </a:extLst>
          </p:cNvPr>
          <p:cNvPicPr>
            <a:picLocks noChangeAspect="1"/>
          </p:cNvPicPr>
          <p:nvPr/>
        </p:nvPicPr>
        <p:blipFill>
          <a:blip r:embed="rId3"/>
          <a:stretch>
            <a:fillRect/>
          </a:stretch>
        </p:blipFill>
        <p:spPr>
          <a:xfrm>
            <a:off x="838200" y="1369645"/>
            <a:ext cx="5194300" cy="1409700"/>
          </a:xfrm>
          <a:prstGeom prst="rect">
            <a:avLst/>
          </a:prstGeom>
        </p:spPr>
      </p:pic>
      <p:sp>
        <p:nvSpPr>
          <p:cNvPr id="8" name="Slide Number Placeholder 7">
            <a:extLst>
              <a:ext uri="{FF2B5EF4-FFF2-40B4-BE49-F238E27FC236}">
                <a16:creationId xmlns:a16="http://schemas.microsoft.com/office/drawing/2014/main" id="{F124D437-F4BB-A940-83E8-DF4FEFE065A3}"/>
              </a:ext>
            </a:extLst>
          </p:cNvPr>
          <p:cNvSpPr>
            <a:spLocks noGrp="1"/>
          </p:cNvSpPr>
          <p:nvPr>
            <p:ph type="sldNum" sz="quarter" idx="12"/>
          </p:nvPr>
        </p:nvSpPr>
        <p:spPr/>
        <p:txBody>
          <a:bodyPr/>
          <a:lstStyle/>
          <a:p>
            <a:fld id="{F6FF31BB-D285-4E4E-8931-6216B9CC17E6}" type="slidenum">
              <a:rPr lang="en-US" smtClean="0"/>
              <a:t>6</a:t>
            </a:fld>
            <a:endParaRPr lang="en-US"/>
          </a:p>
        </p:txBody>
      </p:sp>
    </p:spTree>
    <p:extLst>
      <p:ext uri="{BB962C8B-B14F-4D97-AF65-F5344CB8AC3E}">
        <p14:creationId xmlns:p14="http://schemas.microsoft.com/office/powerpoint/2010/main" val="178922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1EAF-FC31-3F4A-98C0-0B4AD1A12E8F}"/>
              </a:ext>
            </a:extLst>
          </p:cNvPr>
          <p:cNvSpPr>
            <a:spLocks noGrp="1"/>
          </p:cNvSpPr>
          <p:nvPr>
            <p:ph type="title"/>
          </p:nvPr>
        </p:nvSpPr>
        <p:spPr/>
        <p:txBody>
          <a:bodyPr/>
          <a:lstStyle/>
          <a:p>
            <a:pPr algn="ctr"/>
            <a:r>
              <a:rPr lang="en-US" dirty="0"/>
              <a:t>Notes</a:t>
            </a:r>
          </a:p>
        </p:txBody>
      </p:sp>
      <p:sp>
        <p:nvSpPr>
          <p:cNvPr id="3" name="Content Placeholder 2">
            <a:extLst>
              <a:ext uri="{FF2B5EF4-FFF2-40B4-BE49-F238E27FC236}">
                <a16:creationId xmlns:a16="http://schemas.microsoft.com/office/drawing/2014/main" id="{758AEBEF-FA3F-9B47-826C-E6710431BD21}"/>
              </a:ext>
            </a:extLst>
          </p:cNvPr>
          <p:cNvSpPr>
            <a:spLocks noGrp="1"/>
          </p:cNvSpPr>
          <p:nvPr>
            <p:ph idx="1"/>
          </p:nvPr>
        </p:nvSpPr>
        <p:spPr/>
        <p:txBody>
          <a:bodyPr/>
          <a:lstStyle/>
          <a:p>
            <a:r>
              <a:rPr lang="en-US" dirty="0"/>
              <a:t>Trades occurs at the beginning of the quarter, based on last quarters data. </a:t>
            </a:r>
          </a:p>
          <a:p>
            <a:r>
              <a:rPr lang="en-US" dirty="0"/>
              <a:t>Each quarter’s selection is on the same row as it’s return. </a:t>
            </a:r>
          </a:p>
          <a:p>
            <a:r>
              <a:rPr lang="en-US" dirty="0"/>
              <a:t>For diagrams, a green box represents a starting point, while a red box represents an end point. Everything in between will be yellow. </a:t>
            </a:r>
          </a:p>
          <a:p>
            <a:pPr lvl="1"/>
            <a:r>
              <a:rPr lang="en-US" dirty="0"/>
              <a:t>Calculations are in blue boxes. </a:t>
            </a:r>
          </a:p>
          <a:p>
            <a:endParaRPr lang="en-US" dirty="0"/>
          </a:p>
        </p:txBody>
      </p:sp>
      <p:sp>
        <p:nvSpPr>
          <p:cNvPr id="4" name="Slide Number Placeholder 3">
            <a:extLst>
              <a:ext uri="{FF2B5EF4-FFF2-40B4-BE49-F238E27FC236}">
                <a16:creationId xmlns:a16="http://schemas.microsoft.com/office/drawing/2014/main" id="{80BEA49E-4F8B-F541-88FF-D9B8CD5846AD}"/>
              </a:ext>
            </a:extLst>
          </p:cNvPr>
          <p:cNvSpPr>
            <a:spLocks noGrp="1"/>
          </p:cNvSpPr>
          <p:nvPr>
            <p:ph type="sldNum" sz="quarter" idx="12"/>
          </p:nvPr>
        </p:nvSpPr>
        <p:spPr/>
        <p:txBody>
          <a:bodyPr/>
          <a:lstStyle/>
          <a:p>
            <a:fld id="{F6FF31BB-D285-4E4E-8931-6216B9CC17E6}" type="slidenum">
              <a:rPr lang="en-US" smtClean="0"/>
              <a:t>7</a:t>
            </a:fld>
            <a:endParaRPr lang="en-US"/>
          </a:p>
        </p:txBody>
      </p:sp>
    </p:spTree>
    <p:extLst>
      <p:ext uri="{BB962C8B-B14F-4D97-AF65-F5344CB8AC3E}">
        <p14:creationId xmlns:p14="http://schemas.microsoft.com/office/powerpoint/2010/main" val="61316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473C-70AF-D443-83D3-A3E0C64FB7B9}"/>
              </a:ext>
            </a:extLst>
          </p:cNvPr>
          <p:cNvSpPr>
            <a:spLocks noGrp="1"/>
          </p:cNvSpPr>
          <p:nvPr>
            <p:ph type="title"/>
          </p:nvPr>
        </p:nvSpPr>
        <p:spPr/>
        <p:txBody>
          <a:bodyPr/>
          <a:lstStyle/>
          <a:p>
            <a:pPr algn="ctr"/>
            <a:r>
              <a:rPr lang="en-US" dirty="0"/>
              <a:t>Momentum - Pure Index Strategy</a:t>
            </a:r>
          </a:p>
        </p:txBody>
      </p:sp>
      <p:sp>
        <p:nvSpPr>
          <p:cNvPr id="3" name="Content Placeholder 2">
            <a:extLst>
              <a:ext uri="{FF2B5EF4-FFF2-40B4-BE49-F238E27FC236}">
                <a16:creationId xmlns:a16="http://schemas.microsoft.com/office/drawing/2014/main" id="{0693E95B-2257-3B48-94AE-86DF2DD54999}"/>
              </a:ext>
            </a:extLst>
          </p:cNvPr>
          <p:cNvSpPr>
            <a:spLocks noGrp="1"/>
          </p:cNvSpPr>
          <p:nvPr>
            <p:ph idx="1"/>
          </p:nvPr>
        </p:nvSpPr>
        <p:spPr/>
        <p:txBody>
          <a:bodyPr/>
          <a:lstStyle/>
          <a:p>
            <a:r>
              <a:rPr lang="en-US" dirty="0"/>
              <a:t>The Strategy: </a:t>
            </a:r>
          </a:p>
          <a:p>
            <a:pPr lvl="1"/>
            <a:r>
              <a:rPr lang="en-US" dirty="0"/>
              <a:t>This model looks back one period (quarter), determines which index had the highest return, and invests in that index for the current quarter. </a:t>
            </a:r>
          </a:p>
        </p:txBody>
      </p:sp>
      <p:sp>
        <p:nvSpPr>
          <p:cNvPr id="4" name="Slide Number Placeholder 3">
            <a:extLst>
              <a:ext uri="{FF2B5EF4-FFF2-40B4-BE49-F238E27FC236}">
                <a16:creationId xmlns:a16="http://schemas.microsoft.com/office/drawing/2014/main" id="{0C9F901F-499A-6E41-8881-DEA9A2A43AE9}"/>
              </a:ext>
            </a:extLst>
          </p:cNvPr>
          <p:cNvSpPr>
            <a:spLocks noGrp="1"/>
          </p:cNvSpPr>
          <p:nvPr>
            <p:ph type="sldNum" sz="quarter" idx="12"/>
          </p:nvPr>
        </p:nvSpPr>
        <p:spPr/>
        <p:txBody>
          <a:bodyPr/>
          <a:lstStyle/>
          <a:p>
            <a:fld id="{F6FF31BB-D285-4E4E-8931-6216B9CC17E6}" type="slidenum">
              <a:rPr lang="en-US" smtClean="0"/>
              <a:t>8</a:t>
            </a:fld>
            <a:endParaRPr lang="en-US"/>
          </a:p>
        </p:txBody>
      </p:sp>
    </p:spTree>
    <p:extLst>
      <p:ext uri="{BB962C8B-B14F-4D97-AF65-F5344CB8AC3E}">
        <p14:creationId xmlns:p14="http://schemas.microsoft.com/office/powerpoint/2010/main" val="67590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2C48-B13A-B64C-97EE-E17E55B55EA0}"/>
              </a:ext>
            </a:extLst>
          </p:cNvPr>
          <p:cNvSpPr>
            <a:spLocks noGrp="1"/>
          </p:cNvSpPr>
          <p:nvPr>
            <p:ph type="title"/>
          </p:nvPr>
        </p:nvSpPr>
        <p:spPr>
          <a:xfrm>
            <a:off x="838200" y="136525"/>
            <a:ext cx="10515600" cy="1325563"/>
          </a:xfrm>
        </p:spPr>
        <p:txBody>
          <a:bodyPr/>
          <a:lstStyle/>
          <a:p>
            <a:pPr algn="ctr"/>
            <a:r>
              <a:rPr lang="en-US" dirty="0"/>
              <a:t>Momentum – Pure Index Overview</a:t>
            </a:r>
          </a:p>
        </p:txBody>
      </p:sp>
      <p:pic>
        <p:nvPicPr>
          <p:cNvPr id="4" name="Content Placeholder 3">
            <a:extLst>
              <a:ext uri="{FF2B5EF4-FFF2-40B4-BE49-F238E27FC236}">
                <a16:creationId xmlns:a16="http://schemas.microsoft.com/office/drawing/2014/main" id="{8B525E0A-9BB3-C149-84B7-87C28E627B8D}"/>
              </a:ext>
            </a:extLst>
          </p:cNvPr>
          <p:cNvPicPr>
            <a:picLocks noGrp="1" noChangeAspect="1"/>
          </p:cNvPicPr>
          <p:nvPr>
            <p:ph idx="1"/>
          </p:nvPr>
        </p:nvPicPr>
        <p:blipFill>
          <a:blip r:embed="rId2"/>
          <a:stretch>
            <a:fillRect/>
          </a:stretch>
        </p:blipFill>
        <p:spPr>
          <a:xfrm>
            <a:off x="1295400" y="1462088"/>
            <a:ext cx="9601200" cy="2476500"/>
          </a:xfrm>
          <a:prstGeom prst="rect">
            <a:avLst/>
          </a:prstGeom>
        </p:spPr>
      </p:pic>
      <p:sp>
        <p:nvSpPr>
          <p:cNvPr id="22" name="TextBox 21">
            <a:extLst>
              <a:ext uri="{FF2B5EF4-FFF2-40B4-BE49-F238E27FC236}">
                <a16:creationId xmlns:a16="http://schemas.microsoft.com/office/drawing/2014/main" id="{F20C76C7-5F39-534A-ABAF-5C4FD5AB06F4}"/>
              </a:ext>
            </a:extLst>
          </p:cNvPr>
          <p:cNvSpPr txBox="1"/>
          <p:nvPr/>
        </p:nvSpPr>
        <p:spPr>
          <a:xfrm>
            <a:off x="1295400" y="4380249"/>
            <a:ext cx="960119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quarterly returns of each index are shown under their respective names.</a:t>
            </a:r>
          </a:p>
          <a:p>
            <a:pPr marL="285750" indent="-285750">
              <a:buFont typeface="Arial" panose="020B0604020202020204" pitchFamily="34" charset="0"/>
              <a:buChar char="•"/>
            </a:pPr>
            <a:r>
              <a:rPr lang="en-US" dirty="0"/>
              <a:t>The Pick column contains the name of the index with the highest return in the last period. </a:t>
            </a:r>
          </a:p>
          <a:p>
            <a:pPr marL="742950" lvl="1" indent="-285750">
              <a:buFont typeface="Arial" panose="020B0604020202020204" pitchFamily="34" charset="0"/>
              <a:buChar char="•"/>
            </a:pPr>
            <a:r>
              <a:rPr lang="en-US" dirty="0"/>
              <a:t>I defaulted the first pick to the Russell 1000 Value. </a:t>
            </a:r>
          </a:p>
          <a:p>
            <a:pPr marL="285750" indent="-285750">
              <a:buFont typeface="Arial" panose="020B0604020202020204" pitchFamily="34" charset="0"/>
              <a:buChar char="•"/>
            </a:pPr>
            <a:r>
              <a:rPr lang="en-US" dirty="0"/>
              <a:t>The Trade/Hold column is a flag, which checks the previous month’s pick. </a:t>
            </a:r>
          </a:p>
          <a:p>
            <a:pPr marL="742950" lvl="1" indent="-285750">
              <a:buFont typeface="Arial" panose="020B0604020202020204" pitchFamily="34" charset="0"/>
              <a:buChar char="•"/>
            </a:pPr>
            <a:r>
              <a:rPr lang="en-US" dirty="0"/>
              <a:t>If it is not the same as the current month pick,  a Trade flag is created. </a:t>
            </a:r>
          </a:p>
          <a:p>
            <a:pPr marL="285750" indent="-285750">
              <a:buFont typeface="Arial" panose="020B0604020202020204" pitchFamily="34" charset="0"/>
              <a:buChar char="•"/>
            </a:pPr>
            <a:r>
              <a:rPr lang="en-US" dirty="0"/>
              <a:t>The selection return column pulls the current quarter’s return from the same row based on the pick column. </a:t>
            </a:r>
          </a:p>
        </p:txBody>
      </p:sp>
      <p:sp>
        <p:nvSpPr>
          <p:cNvPr id="42" name="Slide Number Placeholder 41">
            <a:extLst>
              <a:ext uri="{FF2B5EF4-FFF2-40B4-BE49-F238E27FC236}">
                <a16:creationId xmlns:a16="http://schemas.microsoft.com/office/drawing/2014/main" id="{5192A59C-218B-7A43-9770-89866B37330A}"/>
              </a:ext>
            </a:extLst>
          </p:cNvPr>
          <p:cNvSpPr>
            <a:spLocks noGrp="1"/>
          </p:cNvSpPr>
          <p:nvPr>
            <p:ph type="sldNum" sz="quarter" idx="12"/>
          </p:nvPr>
        </p:nvSpPr>
        <p:spPr/>
        <p:txBody>
          <a:bodyPr/>
          <a:lstStyle/>
          <a:p>
            <a:fld id="{F6FF31BB-D285-4E4E-8931-6216B9CC17E6}" type="slidenum">
              <a:rPr lang="en-US" smtClean="0"/>
              <a:t>9</a:t>
            </a:fld>
            <a:endParaRPr lang="en-US"/>
          </a:p>
        </p:txBody>
      </p:sp>
    </p:spTree>
    <p:extLst>
      <p:ext uri="{BB962C8B-B14F-4D97-AF65-F5344CB8AC3E}">
        <p14:creationId xmlns:p14="http://schemas.microsoft.com/office/powerpoint/2010/main" val="1122949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2053</TotalTime>
  <Words>3800</Words>
  <Application>Microsoft Macintosh PowerPoint</Application>
  <PresentationFormat>Widescreen</PresentationFormat>
  <Paragraphs>311</Paragraphs>
  <Slides>51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Data Sources</vt:lpstr>
      <vt:lpstr>Build Map</vt:lpstr>
      <vt:lpstr>Assumptions</vt:lpstr>
      <vt:lpstr>Model Interval Considerations</vt:lpstr>
      <vt:lpstr>Model Interval Considerations - Choice</vt:lpstr>
      <vt:lpstr>Initial Stats</vt:lpstr>
      <vt:lpstr>Notes</vt:lpstr>
      <vt:lpstr>Momentum - Pure Index Strategy</vt:lpstr>
      <vt:lpstr>Momentum – Pure Index Overview</vt:lpstr>
      <vt:lpstr>Momentum – Pure Index Overview</vt:lpstr>
      <vt:lpstr>Momentum Pure Index Stats</vt:lpstr>
      <vt:lpstr>Core vs Pure Index Momentum Strategy</vt:lpstr>
      <vt:lpstr>Momentum – Pure Index Trade Schedule</vt:lpstr>
      <vt:lpstr>Momentum Pure Index - Summary</vt:lpstr>
      <vt:lpstr>Momentum 2 – Weighted Index – Strategy</vt:lpstr>
      <vt:lpstr>Efficient Frontier</vt:lpstr>
      <vt:lpstr>Define Portfolios</vt:lpstr>
      <vt:lpstr>Momentum – Weighted Index Overview</vt:lpstr>
      <vt:lpstr>Momentum – Weighted Index Overview</vt:lpstr>
      <vt:lpstr>Momentum - Weighted Index Stats</vt:lpstr>
      <vt:lpstr>Core vs Momentum - Weighted Index Strategy Value of 100</vt:lpstr>
      <vt:lpstr>Core vs Momentum - Weighted Index Strategy Value of 100 w/ Trade Lines</vt:lpstr>
      <vt:lpstr>Momentum – Weighted Index Trade Schedule</vt:lpstr>
      <vt:lpstr>Momentum Weighted Index Portfolios- Summary</vt:lpstr>
      <vt:lpstr>Indicator Based Selection – Prep - Yearly Index Returns vs Inflation</vt:lpstr>
      <vt:lpstr>Indicator Based Selection – Prep - Yearly Index Returns vs Fed Rate</vt:lpstr>
      <vt:lpstr>Indicator Based Selection – Prep - Yearly Index Returns vs Unemployment</vt:lpstr>
      <vt:lpstr>Indicator Based Selection – Prep - Indicator Correlation - Monthly</vt:lpstr>
      <vt:lpstr>Indicator Based Selection – Prep - Indicator Correlation - Quarterly</vt:lpstr>
      <vt:lpstr>Indicator Based Selection – Prep - Indicator Correlation - Yearly</vt:lpstr>
      <vt:lpstr>Portfolio Update</vt:lpstr>
      <vt:lpstr>Indicator Based Selection – Strategy</vt:lpstr>
      <vt:lpstr>Why not percentage changes?</vt:lpstr>
      <vt:lpstr>Indicator Selection Overview</vt:lpstr>
      <vt:lpstr>Indicator Selection Overview</vt:lpstr>
      <vt:lpstr>Indicator Selection Stats</vt:lpstr>
      <vt:lpstr>Core vs Indicator Selection Strategy</vt:lpstr>
      <vt:lpstr>Indicator Selection - Trade Schedule</vt:lpstr>
      <vt:lpstr>Indicator Based Selection – Summary</vt:lpstr>
      <vt:lpstr>Indicator(Leading) Based Selection – Strategy</vt:lpstr>
      <vt:lpstr>Leading Indicator Correlation - Monthly</vt:lpstr>
      <vt:lpstr>Leading Indicator Correlation - Quarterly</vt:lpstr>
      <vt:lpstr>Leading Indicator Correlation - Yearly</vt:lpstr>
      <vt:lpstr>Indicator(Leading) Selection Overview</vt:lpstr>
      <vt:lpstr>Indicator(Leading) Selection Overview</vt:lpstr>
      <vt:lpstr>Indicator (Leading) Stats</vt:lpstr>
      <vt:lpstr>Core vs Indicator Selection (Leading) Strategy</vt:lpstr>
      <vt:lpstr>Indicator Selection (Leading) - Trade Schedule</vt:lpstr>
      <vt:lpstr>Leading Indicator Based Selection – Summary</vt:lpstr>
      <vt:lpstr>Summary</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J Lamar III</dc:creator>
  <cp:lastModifiedBy>A J Lamar III</cp:lastModifiedBy>
  <cp:revision>9</cp:revision>
  <dcterms:created xsi:type="dcterms:W3CDTF">2022-02-14T16:49:41Z</dcterms:created>
  <dcterms:modified xsi:type="dcterms:W3CDTF">2022-02-16T13:35:23Z</dcterms:modified>
</cp:coreProperties>
</file>